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</p:sldMasterIdLst>
  <p:notesMasterIdLst>
    <p:notesMasterId r:id="rId140"/>
  </p:notesMasterIdLst>
  <p:handoutMasterIdLst>
    <p:handoutMasterId r:id="rId141"/>
  </p:handoutMasterIdLst>
  <p:sldIdLst>
    <p:sldId id="263" r:id="rId4"/>
    <p:sldId id="659" r:id="rId5"/>
    <p:sldId id="660" r:id="rId6"/>
    <p:sldId id="438" r:id="rId7"/>
    <p:sldId id="439" r:id="rId8"/>
    <p:sldId id="550" r:id="rId9"/>
    <p:sldId id="551" r:id="rId10"/>
    <p:sldId id="597" r:id="rId11"/>
    <p:sldId id="598" r:id="rId12"/>
    <p:sldId id="599" r:id="rId13"/>
    <p:sldId id="600" r:id="rId14"/>
    <p:sldId id="601" r:id="rId15"/>
    <p:sldId id="661" r:id="rId16"/>
    <p:sldId id="596" r:id="rId17"/>
    <p:sldId id="602" r:id="rId18"/>
    <p:sldId id="604" r:id="rId19"/>
    <p:sldId id="605" r:id="rId20"/>
    <p:sldId id="663" r:id="rId21"/>
    <p:sldId id="607" r:id="rId22"/>
    <p:sldId id="608" r:id="rId23"/>
    <p:sldId id="609" r:id="rId24"/>
    <p:sldId id="610" r:id="rId25"/>
    <p:sldId id="617" r:id="rId26"/>
    <p:sldId id="647" r:id="rId27"/>
    <p:sldId id="648" r:id="rId28"/>
    <p:sldId id="613" r:id="rId29"/>
    <p:sldId id="611" r:id="rId30"/>
    <p:sldId id="612" r:id="rId31"/>
    <p:sldId id="618" r:id="rId32"/>
    <p:sldId id="620" r:id="rId33"/>
    <p:sldId id="622" r:id="rId34"/>
    <p:sldId id="625" r:id="rId35"/>
    <p:sldId id="624" r:id="rId36"/>
    <p:sldId id="656" r:id="rId37"/>
    <p:sldId id="552" r:id="rId38"/>
    <p:sldId id="553" r:id="rId39"/>
    <p:sldId id="626" r:id="rId40"/>
    <p:sldId id="554" r:id="rId41"/>
    <p:sldId id="603" r:id="rId42"/>
    <p:sldId id="606" r:id="rId43"/>
    <p:sldId id="627" r:id="rId44"/>
    <p:sldId id="628" r:id="rId45"/>
    <p:sldId id="526" r:id="rId46"/>
    <p:sldId id="527" r:id="rId47"/>
    <p:sldId id="528" r:id="rId48"/>
    <p:sldId id="529" r:id="rId49"/>
    <p:sldId id="531" r:id="rId50"/>
    <p:sldId id="530" r:id="rId51"/>
    <p:sldId id="532" r:id="rId52"/>
    <p:sldId id="533" r:id="rId53"/>
    <p:sldId id="536" r:id="rId54"/>
    <p:sldId id="537" r:id="rId55"/>
    <p:sldId id="581" r:id="rId56"/>
    <p:sldId id="649" r:id="rId57"/>
    <p:sldId id="538" r:id="rId58"/>
    <p:sldId id="539" r:id="rId59"/>
    <p:sldId id="662" r:id="rId60"/>
    <p:sldId id="540" r:id="rId61"/>
    <p:sldId id="650" r:id="rId62"/>
    <p:sldId id="541" r:id="rId63"/>
    <p:sldId id="542" r:id="rId64"/>
    <p:sldId id="543" r:id="rId65"/>
    <p:sldId id="558" r:id="rId66"/>
    <p:sldId id="559" r:id="rId67"/>
    <p:sldId id="560" r:id="rId68"/>
    <p:sldId id="561" r:id="rId69"/>
    <p:sldId id="563" r:id="rId70"/>
    <p:sldId id="565" r:id="rId71"/>
    <p:sldId id="566" r:id="rId72"/>
    <p:sldId id="567" r:id="rId73"/>
    <p:sldId id="562" r:id="rId74"/>
    <p:sldId id="568" r:id="rId75"/>
    <p:sldId id="569" r:id="rId76"/>
    <p:sldId id="570" r:id="rId77"/>
    <p:sldId id="571" r:id="rId78"/>
    <p:sldId id="546" r:id="rId79"/>
    <p:sldId id="547" r:id="rId80"/>
    <p:sldId id="574" r:id="rId81"/>
    <p:sldId id="575" r:id="rId82"/>
    <p:sldId id="657" r:id="rId83"/>
    <p:sldId id="576" r:id="rId84"/>
    <p:sldId id="577" r:id="rId85"/>
    <p:sldId id="578" r:id="rId86"/>
    <p:sldId id="664" r:id="rId87"/>
    <p:sldId id="665" r:id="rId88"/>
    <p:sldId id="667" r:id="rId89"/>
    <p:sldId id="573" r:id="rId90"/>
    <p:sldId id="579" r:id="rId91"/>
    <p:sldId id="580" r:id="rId92"/>
    <p:sldId id="582" r:id="rId93"/>
    <p:sldId id="583" r:id="rId94"/>
    <p:sldId id="584" r:id="rId95"/>
    <p:sldId id="585" r:id="rId96"/>
    <p:sldId id="586" r:id="rId97"/>
    <p:sldId id="587" r:id="rId98"/>
    <p:sldId id="588" r:id="rId99"/>
    <p:sldId id="589" r:id="rId100"/>
    <p:sldId id="548" r:id="rId101"/>
    <p:sldId id="549" r:id="rId102"/>
    <p:sldId id="591" r:id="rId103"/>
    <p:sldId id="592" r:id="rId104"/>
    <p:sldId id="593" r:id="rId105"/>
    <p:sldId id="590" r:id="rId106"/>
    <p:sldId id="594" r:id="rId107"/>
    <p:sldId id="595" r:id="rId108"/>
    <p:sldId id="555" r:id="rId109"/>
    <p:sldId id="556" r:id="rId110"/>
    <p:sldId id="557" r:id="rId111"/>
    <p:sldId id="629" r:id="rId112"/>
    <p:sldId id="631" r:id="rId113"/>
    <p:sldId id="632" r:id="rId114"/>
    <p:sldId id="658" r:id="rId115"/>
    <p:sldId id="633" r:id="rId116"/>
    <p:sldId id="635" r:id="rId117"/>
    <p:sldId id="637" r:id="rId118"/>
    <p:sldId id="638" r:id="rId119"/>
    <p:sldId id="636" r:id="rId120"/>
    <p:sldId id="640" r:id="rId121"/>
    <p:sldId id="641" r:id="rId122"/>
    <p:sldId id="642" r:id="rId123"/>
    <p:sldId id="643" r:id="rId124"/>
    <p:sldId id="644" r:id="rId125"/>
    <p:sldId id="639" r:id="rId126"/>
    <p:sldId id="645" r:id="rId127"/>
    <p:sldId id="634" r:id="rId128"/>
    <p:sldId id="646" r:id="rId129"/>
    <p:sldId id="267" r:id="rId130"/>
    <p:sldId id="435" r:id="rId131"/>
    <p:sldId id="616" r:id="rId132"/>
    <p:sldId id="614" r:id="rId133"/>
    <p:sldId id="615" r:id="rId134"/>
    <p:sldId id="619" r:id="rId135"/>
    <p:sldId id="621" r:id="rId136"/>
    <p:sldId id="623" r:id="rId137"/>
    <p:sldId id="668" r:id="rId138"/>
    <p:sldId id="670" r:id="rId1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7" autoAdjust="0"/>
    <p:restoredTop sz="94604" autoAdjust="0"/>
  </p:normalViewPr>
  <p:slideViewPr>
    <p:cSldViewPr showGuides="1">
      <p:cViewPr varScale="1">
        <p:scale>
          <a:sx n="159" d="100"/>
          <a:sy n="159" d="100"/>
        </p:scale>
        <p:origin x="228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96EE71-764E-4B34-9FED-6892013BF4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54DCE-A3F1-46B5-86E6-2A83DF6D97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22B0-D344-4F48-A8CD-47E6671CABC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48467-687D-404B-B605-807E400BB2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1BDC7-5540-4C4B-8867-FB4AE322D0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F66EF-65E2-4515-9E99-2DBAEE1A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75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27804-B4E0-4029-96C2-31A6D3DA85C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DAC87-FC3C-46B2-816C-E86383661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3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51851" y="548680"/>
            <a:ext cx="6913364" cy="453650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inserire </a:t>
            </a:r>
          </a:p>
          <a:p>
            <a:pPr lvl="0"/>
            <a:r>
              <a:rPr lang="it-IT" dirty="0"/>
              <a:t>il titolo della presentazione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1" hasCustomPrompt="1"/>
          </p:nvPr>
        </p:nvSpPr>
        <p:spPr>
          <a:xfrm>
            <a:off x="4751917" y="5379814"/>
            <a:ext cx="700828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1918" y="5877942"/>
            <a:ext cx="7105649" cy="791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Dipartimento/Struttura </a:t>
            </a:r>
            <a:r>
              <a:rPr lang="it-IT" dirty="0" err="1"/>
              <a:t>xxxxxx</a:t>
            </a:r>
            <a:r>
              <a:rPr lang="it-IT" dirty="0"/>
              <a:t> </a:t>
            </a:r>
            <a:r>
              <a:rPr lang="it-IT" dirty="0" err="1"/>
              <a:t>xxxxxxxxxxxx</a:t>
            </a:r>
            <a:r>
              <a:rPr lang="it-IT" dirty="0"/>
              <a:t> </a:t>
            </a:r>
            <a:r>
              <a:rPr lang="it-IT" dirty="0" err="1"/>
              <a:t>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r>
              <a:rPr lang="it-IT" dirty="0"/>
              <a:t> </a:t>
            </a:r>
            <a:r>
              <a:rPr lang="it-IT" dirty="0" err="1"/>
              <a:t>xxxxxxxxxxxxxxxxxxx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28042-8B8E-49FB-89AF-D1B571E2B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3484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4C0CA-61E6-4379-B10E-FFD31B4D5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ED708C-A6FE-492E-AC95-48CB5E045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05251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19324F-4454-4068-98E1-6A2DDBC196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1" y="161723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144A75-4BD2-4811-8343-0418B9B28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249267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42E99-2FF6-45A1-B03D-0DA6D558BB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798" y="305739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3C55ED0-440A-430A-A836-C350324D8B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2" y="3932833"/>
            <a:ext cx="8353325" cy="54329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2060"/>
              </a:buClr>
              <a:buSzPct val="100000"/>
              <a:buFont typeface="Century Gothic" panose="020B0502020202020204" pitchFamily="34" charset="0"/>
              <a:buChar char="►"/>
              <a:defRPr sz="24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2475AE0-486A-4146-9BA7-22E63C341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00" y="4497551"/>
            <a:ext cx="7992888" cy="443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836713"/>
            <a:ext cx="11233149" cy="5184576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aseline="0">
                <a:latin typeface="Century Gothic" panose="020B0502020202020204" pitchFamily="34" charset="0"/>
              </a:defRPr>
            </a:lvl1pPr>
            <a:lvl2pPr>
              <a:defRPr sz="2200">
                <a:latin typeface="Century Gothic" panose="020B0502020202020204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it-IT" dirty="0"/>
              <a:t>Level 1</a:t>
            </a:r>
          </a:p>
          <a:p>
            <a:pPr lvl="1"/>
            <a:r>
              <a:rPr lang="it-IT" dirty="0"/>
              <a:t>Level 2</a:t>
            </a:r>
          </a:p>
          <a:p>
            <a:pPr lvl="2"/>
            <a:r>
              <a:rPr lang="it-IT" dirty="0"/>
              <a:t>Level 3</a:t>
            </a:r>
          </a:p>
          <a:p>
            <a:pPr lvl="3"/>
            <a:r>
              <a:rPr lang="it-IT" dirty="0"/>
              <a:t>Level 4</a:t>
            </a:r>
          </a:p>
          <a:p>
            <a:pPr lvl="4"/>
            <a:r>
              <a:rPr lang="it-IT" dirty="0"/>
              <a:t>Level 5</a:t>
            </a:r>
          </a:p>
          <a:p>
            <a:pPr lvl="2"/>
            <a:endParaRPr lang="it-IT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C9517F-7D6C-45A9-974E-F1A06FFADD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41815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o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412776"/>
            <a:ext cx="11233149" cy="4537174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Century Gothic" panose="020B0502020202020204" pitchFamily="34" charset="0"/>
              </a:defRPr>
            </a:lvl2pPr>
          </a:lstStyle>
          <a:p>
            <a:pPr lvl="1"/>
            <a:r>
              <a:rPr lang="it-IT" dirty="0"/>
              <a:t>Fare clic per modificare il punto elenco uno</a:t>
            </a:r>
          </a:p>
          <a:p>
            <a:pPr lvl="1"/>
            <a:r>
              <a:rPr lang="it-IT" dirty="0"/>
              <a:t>Fare clic per modificare il punto elenco due</a:t>
            </a:r>
          </a:p>
          <a:p>
            <a:pPr lvl="1"/>
            <a:r>
              <a:rPr lang="it-IT" dirty="0"/>
              <a:t>Fare clic per modificare il punto elenco tre</a:t>
            </a:r>
          </a:p>
          <a:p>
            <a:pPr lvl="1"/>
            <a:r>
              <a:rPr lang="it-IT" dirty="0"/>
              <a:t>Fare clic per modificare il punto elenco quattro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875AE7-71D1-4304-9D00-033890D3BE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063" y="44450"/>
            <a:ext cx="11641137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04385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grafico 8"/>
          <p:cNvSpPr>
            <a:spLocks noGrp="1"/>
          </p:cNvSpPr>
          <p:nvPr>
            <p:ph type="chart" sz="quarter" idx="10" hasCustomPrompt="1"/>
          </p:nvPr>
        </p:nvSpPr>
        <p:spPr>
          <a:xfrm>
            <a:off x="911026" y="1484784"/>
            <a:ext cx="10369551" cy="43207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r>
              <a:rPr lang="it-IT" dirty="0"/>
              <a:t>Fare clic sull’icona per inserire un grafico</a:t>
            </a:r>
          </a:p>
        </p:txBody>
      </p:sp>
      <p:sp>
        <p:nvSpPr>
          <p:cNvPr id="11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384" y="764704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0A23F1-9F58-452D-A57D-E416D0EBF8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064" y="44450"/>
            <a:ext cx="11665470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55583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/>
          <p:cNvSpPr>
            <a:spLocks noGrp="1"/>
          </p:cNvSpPr>
          <p:nvPr>
            <p:ph type="pic" sz="quarter" idx="10" hasCustomPrompt="1"/>
          </p:nvPr>
        </p:nvSpPr>
        <p:spPr>
          <a:xfrm>
            <a:off x="1534584" y="908721"/>
            <a:ext cx="9122833" cy="48973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r>
              <a:rPr lang="it-IT" dirty="0"/>
              <a:t>Fare clic sull’icona per inserire un’immagine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7FD49D3-B7C2-4A9C-B29B-7DE580E792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063" y="44450"/>
            <a:ext cx="11593561" cy="5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97025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780928"/>
            <a:ext cx="9217024" cy="4323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483" y="3573017"/>
            <a:ext cx="9313035" cy="9361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Struttura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4725144"/>
            <a:ext cx="9410700" cy="14401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nome.cognome@unibo.it</a:t>
            </a:r>
          </a:p>
          <a:p>
            <a:pPr lvl="0"/>
            <a:r>
              <a:rPr lang="it-IT" dirty="0"/>
              <a:t>051 20 99982</a:t>
            </a:r>
          </a:p>
        </p:txBody>
      </p:sp>
    </p:spTree>
    <p:extLst>
      <p:ext uri="{BB962C8B-B14F-4D97-AF65-F5344CB8AC3E}">
        <p14:creationId xmlns:p14="http://schemas.microsoft.com/office/powerpoint/2010/main" val="424945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5" y="1700808"/>
            <a:ext cx="2538989" cy="2538989"/>
          </a:xfrm>
          <a:prstGeom prst="rect">
            <a:avLst/>
          </a:prstGeom>
        </p:spPr>
      </p:pic>
      <p:cxnSp>
        <p:nvCxnSpPr>
          <p:cNvPr id="12" name="Connettore 1 11"/>
          <p:cNvCxnSpPr/>
          <p:nvPr userDrawn="1"/>
        </p:nvCxnSpPr>
        <p:spPr>
          <a:xfrm>
            <a:off x="4367808" y="188640"/>
            <a:ext cx="0" cy="64087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083993-6C56-4148-9985-6158B662D1BB}"/>
              </a:ext>
            </a:extLst>
          </p:cNvPr>
          <p:cNvGrpSpPr/>
          <p:nvPr userDrawn="1"/>
        </p:nvGrpSpPr>
        <p:grpSpPr>
          <a:xfrm>
            <a:off x="11049000" y="6477000"/>
            <a:ext cx="1067257" cy="303593"/>
            <a:chOff x="9981743" y="6173407"/>
            <a:chExt cx="2007620" cy="548680"/>
          </a:xfrm>
        </p:grpSpPr>
        <p:sp>
          <p:nvSpPr>
            <p:cNvPr id="8" name="Rettangolo 7"/>
            <p:cNvSpPr/>
            <p:nvPr userDrawn="1"/>
          </p:nvSpPr>
          <p:spPr>
            <a:xfrm>
              <a:off x="9981743" y="6173407"/>
              <a:ext cx="2007619" cy="54868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800"/>
            </a:p>
          </p:txBody>
        </p:sp>
        <p:pic>
          <p:nvPicPr>
            <p:cNvPr id="9" name="Immagine 8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981743" y="6173421"/>
              <a:ext cx="2007620" cy="54866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E867B7-F1A4-4946-9FF8-C033268226AC}"/>
              </a:ext>
            </a:extLst>
          </p:cNvPr>
          <p:cNvSpPr txBox="1"/>
          <p:nvPr userDrawn="1"/>
        </p:nvSpPr>
        <p:spPr>
          <a:xfrm>
            <a:off x="11725507" y="-35804"/>
            <a:ext cx="52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62B6270-2F8C-4B29-AA87-93E148DB44E3}" type="slidenum">
              <a:rPr lang="en-US" sz="1000" b="1" smtClean="0">
                <a:solidFill>
                  <a:schemeClr val="tx2"/>
                </a:solidFill>
                <a:latin typeface="Century Gothic" panose="020B0502020202020204" pitchFamily="34" charset="0"/>
              </a:rPr>
              <a:t>‹#›</a:t>
            </a:fld>
            <a:endParaRPr lang="en-US" sz="1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1" r:id="rId3"/>
    <p:sldLayoutId id="2147483670" r:id="rId4"/>
    <p:sldLayoutId id="2147483667" r:id="rId5"/>
    <p:sldLayoutId id="214748366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05" y="116632"/>
            <a:ext cx="2538989" cy="2538989"/>
          </a:xfrm>
          <a:prstGeom prst="rect">
            <a:avLst/>
          </a:prstGeom>
        </p:spPr>
      </p:pic>
      <p:sp>
        <p:nvSpPr>
          <p:cNvPr id="9" name="CasellaDiTesto 8"/>
          <p:cNvSpPr txBox="1"/>
          <p:nvPr userDrawn="1"/>
        </p:nvSpPr>
        <p:spPr>
          <a:xfrm>
            <a:off x="3733800" y="6519446"/>
            <a:ext cx="451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https://www.unibo.it/sitoweb/federico.giorgi/en</a:t>
            </a:r>
          </a:p>
        </p:txBody>
      </p:sp>
    </p:spTree>
    <p:extLst>
      <p:ext uri="{BB962C8B-B14F-4D97-AF65-F5344CB8AC3E}">
        <p14:creationId xmlns:p14="http://schemas.microsoft.com/office/powerpoint/2010/main" val="186839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pus.com/search/form.uri?display=basi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gnomad.broadinstitute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tif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ubmed.ncbi.nlm.nih.gov/33583326/" TargetMode="External"/><Relationship Id="rId4" Type="http://schemas.openxmlformats.org/officeDocument/2006/relationships/image" Target="../media/image124.tif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im.org/" TargetMode="External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ebi.ac.uk/gwas/" TargetMode="Externa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b/advance-article/doi/10.1093/bib/bbaa261/5923945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Taxonomy/Browser/wwwtax.cgi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ried_Dodo_Head_Half_from_Oxford_University_Museum_of_Natural_History.jpg" TargetMode="External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://jane.biosemantics.org/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timetree.org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-euro.ucsc.edu/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genome-euro.ucsc.edu/" TargetMode="Externa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genome-euro.ucsc.edu/" TargetMode="Externa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reprints.org/" TargetMode="External"/><Relationship Id="rId4" Type="http://schemas.openxmlformats.org/officeDocument/2006/relationships/hyperlink" Target="https://www.biorxiv.org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enome.ucsc.edu/training/" TargetMode="Externa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genome.ucsc.edu/cgi-bin/das/hg19/dna?segment=chr1:100000,200000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aayanlab.cloud/Harmonizome/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hyperlink" Target="https://www.medrxiv.org/content/10.1101/2020.03.16.20037135v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hyperlink" Target="https://www.thelancet.com/journals/eclinm/article/PIIS2589-5370(21)00053-5/fulltext" TargetMode="External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scimagojr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searchgate.net/publication/333972052_Top_500_Journals_in_2019_JCR_Journal_Impact_Factor_Released_in_2019/link/5d10563d458515c11cf2e94c/downloa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eallslist.net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actionwatch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ubpeer.com/publications/569EB2CE7A7335D7F3F8F3FF310936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pevsnerlab.kennedykrieger.org/php/index.php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dovepress.com/ott-242712-corrigendum-upregulated-linc00565-accelerates-peer-reviewed-fulltext-article-OTT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peanreview.org/article/16984" TargetMode="External"/><Relationship Id="rId2" Type="http://schemas.openxmlformats.org/officeDocument/2006/relationships/hyperlink" Target="https://www.europeanreview.org/article/15623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ubmed.ncbi.nlm.nih.gov/30610808/" TargetMode="External"/><Relationship Id="rId4" Type="http://schemas.openxmlformats.org/officeDocument/2006/relationships/hyperlink" Target="https://pubmed.ncbi.nlm.nih.gov/31128011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eill.cornell.edu/about-us/career-opportunities-and-internship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GuidoBartoli/sherloq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orcid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hyperlink" Target="https://www.scopus.com/authid/detail.uri?authorId=2308622680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eg"/><Relationship Id="rId5" Type="http://schemas.openxmlformats.org/officeDocument/2006/relationships/image" Target="../media/image58.gif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authors.net/distance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eg"/><Relationship Id="rId5" Type="http://schemas.openxmlformats.org/officeDocument/2006/relationships/hyperlink" Target="https://oracleofbacon.org/" TargetMode="Externa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cards.org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andfonline.com/doi/full/10.1080/07391102.2021.1886175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texportal.org/home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einatlas.org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" TargetMode="External"/><Relationship Id="rId2" Type="http://schemas.openxmlformats.org/officeDocument/2006/relationships/hyperlink" Target="https://www.ncbi.nlm.nih.gov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rgd.mcw.edu/" TargetMode="External"/><Relationship Id="rId13" Type="http://schemas.openxmlformats.org/officeDocument/2006/relationships/image" Target="../media/image85.png"/><Relationship Id="rId3" Type="http://schemas.openxmlformats.org/officeDocument/2006/relationships/hyperlink" Target="https://www.arabidopsis.org/" TargetMode="External"/><Relationship Id="rId7" Type="http://schemas.openxmlformats.org/officeDocument/2006/relationships/hyperlink" Target="http://www.informatics.jax.org/" TargetMode="External"/><Relationship Id="rId12" Type="http://schemas.openxmlformats.org/officeDocument/2006/relationships/image" Target="../media/image84.png"/><Relationship Id="rId2" Type="http://schemas.openxmlformats.org/officeDocument/2006/relationships/hyperlink" Target="https://www.genecards.org/" TargetMode="External"/><Relationship Id="rId16" Type="http://schemas.openxmlformats.org/officeDocument/2006/relationships/image" Target="../media/image88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eastgenome.org/" TargetMode="External"/><Relationship Id="rId11" Type="http://schemas.openxmlformats.org/officeDocument/2006/relationships/image" Target="../media/image83.png"/><Relationship Id="rId5" Type="http://schemas.openxmlformats.org/officeDocument/2006/relationships/hyperlink" Target="https://wormbase.org/" TargetMode="External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hyperlink" Target="https://flybase.org/" TargetMode="External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ogrid.org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string-db.org/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drugbank.ca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://geneontology.org/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ea-msigdb.org/" TargetMode="External"/><Relationship Id="rId2" Type="http://schemas.openxmlformats.org/officeDocument/2006/relationships/hyperlink" Target="https://www.gsea-msigdb.org/gsea/msigdb/cards/GO_POTASSIUM_ION_BINDING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reactome.org/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pathways.org/index.php/WikiPathways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hyperlink" Target="https://www.genome.jp/kegg/pathway.html" TargetMode="Externa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kipathways.org/index.php/Pathway:WP4860" TargetMode="Externa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hyperlink" Target="https://www.cancer.gov/about-nci/organization/ccg/research/structural-genomics/tcga" TargetMode="Externa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gdac.broadinstitute.org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gdac.broadinstitute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gdac.broadinstitute.org/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bioportal.org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cholar.google.it/scholar?hl=en&amp;as_sdt=0%2C5&amp;q=characterization+of+doggy+style+sex+alcohol+depenendent+inter+subtype+among+men+who+have+sex&amp;btnG=" TargetMode="External"/><Relationship Id="rId4" Type="http://schemas.openxmlformats.org/officeDocument/2006/relationships/hyperlink" Target="https://scholar.google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cancer.sanger.ac.uk/cosmic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portals.broadinstitute.org/ccl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portals.broadinstitute.org/ccle" TargetMode="Externa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2.amc.nl/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BIOINFORMATICS</a:t>
            </a:r>
          </a:p>
          <a:p>
            <a:r>
              <a:rPr lang="it-IT" dirty="0"/>
              <a:t>Online </a:t>
            </a:r>
            <a:r>
              <a:rPr lang="it-IT" dirty="0" err="1"/>
              <a:t>Bioinformatics</a:t>
            </a:r>
            <a:r>
              <a:rPr lang="it-IT" dirty="0"/>
              <a:t> Tools and Databases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Federico M. Giorgi, PhD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Department of Pharmacy and Biotechnology</a:t>
            </a:r>
          </a:p>
        </p:txBody>
      </p:sp>
    </p:spTree>
    <p:extLst>
      <p:ext uri="{BB962C8B-B14F-4D97-AF65-F5344CB8AC3E}">
        <p14:creationId xmlns:p14="http://schemas.microsoft.com/office/powerpoint/2010/main" val="30852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FB889-AB81-49B4-AC60-BDD3A5AA0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Very professional</a:t>
            </a:r>
          </a:p>
          <a:p>
            <a:endParaRPr lang="en-US" dirty="0"/>
          </a:p>
          <a:p>
            <a:r>
              <a:rPr lang="en-US" dirty="0"/>
              <a:t>Requires login with institutional account</a:t>
            </a:r>
          </a:p>
          <a:p>
            <a:endParaRPr lang="en-US" dirty="0"/>
          </a:p>
          <a:p>
            <a:r>
              <a:rPr lang="en-US" dirty="0"/>
              <a:t>Very strict on journal inclusion</a:t>
            </a:r>
          </a:p>
          <a:p>
            <a:pPr lvl="1"/>
            <a:r>
              <a:rPr lang="en-US" dirty="0"/>
              <a:t>high quality threshold to be included here</a:t>
            </a:r>
          </a:p>
          <a:p>
            <a:pPr lvl="1"/>
            <a:endParaRPr lang="en-US" dirty="0"/>
          </a:p>
          <a:p>
            <a:r>
              <a:rPr lang="en-US" dirty="0"/>
              <a:t>Shows extra author parameters</a:t>
            </a:r>
          </a:p>
          <a:p>
            <a:endParaRPr lang="en-US" dirty="0"/>
          </a:p>
          <a:p>
            <a:r>
              <a:rPr lang="en-US" dirty="0"/>
              <a:t>Allows to analyze also entire Affiliations</a:t>
            </a:r>
          </a:p>
          <a:p>
            <a:pPr lvl="1"/>
            <a:r>
              <a:rPr lang="en-US" dirty="0"/>
              <a:t>E.g. the entire University of Bologna</a:t>
            </a:r>
          </a:p>
          <a:p>
            <a:pPr lvl="1"/>
            <a:r>
              <a:rPr lang="en-US" dirty="0"/>
              <a:t>Or all institutions in Bologna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04A76-90C6-404B-B8AB-A6EB72EC6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SCOPUS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A624C-7259-47CC-90E7-98D79E16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9734"/>
            <a:ext cx="1752600" cy="719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C2589-05FB-46A4-990D-2A4986779D72}"/>
              </a:ext>
            </a:extLst>
          </p:cNvPr>
          <p:cNvSpPr txBox="1"/>
          <p:nvPr/>
        </p:nvSpPr>
        <p:spPr>
          <a:xfrm>
            <a:off x="527051" y="6258580"/>
            <a:ext cx="11233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hlinkClick r:id="rId3"/>
              </a:rPr>
              <a:t>https://www.scopus.com/search/form.uri?display=basic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09958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51C900-9E1B-4FFD-A971-76E6CF256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473205"/>
            <a:ext cx="5997575" cy="4546595"/>
          </a:xfrm>
        </p:spPr>
        <p:txBody>
          <a:bodyPr/>
          <a:lstStyle/>
          <a:p>
            <a:r>
              <a:rPr lang="en-US" dirty="0"/>
              <a:t>Collection of all info on human genetic variants</a:t>
            </a:r>
          </a:p>
          <a:p>
            <a:endParaRPr lang="en-US" dirty="0"/>
          </a:p>
          <a:p>
            <a:r>
              <a:rPr lang="en-US" dirty="0"/>
              <a:t>Based on a lot of data on healthy individuals from all over the World:</a:t>
            </a:r>
          </a:p>
          <a:p>
            <a:pPr lvl="1"/>
            <a:r>
              <a:rPr lang="en-US" dirty="0"/>
              <a:t>125,000+ exome sequences</a:t>
            </a:r>
          </a:p>
          <a:p>
            <a:pPr lvl="1"/>
            <a:r>
              <a:rPr lang="en-US" dirty="0"/>
              <a:t>15,000+ genome sequences</a:t>
            </a:r>
          </a:p>
          <a:p>
            <a:endParaRPr lang="en-US" dirty="0"/>
          </a:p>
          <a:p>
            <a:r>
              <a:rPr lang="en-US" dirty="0"/>
              <a:t>Useful e.g. to see if a gene varies over the population, for personalized medicine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F9C4-863B-4236-9964-89B0998FA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gnomAD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F1BC2-C86B-4A9F-94DB-E2CF788CC3D8}"/>
              </a:ext>
            </a:extLst>
          </p:cNvPr>
          <p:cNvSpPr txBox="1"/>
          <p:nvPr/>
        </p:nvSpPr>
        <p:spPr>
          <a:xfrm>
            <a:off x="228600" y="620688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Genome Aggregation Database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4A013-FFE9-4FEF-98CD-E01E77A183FF}"/>
              </a:ext>
            </a:extLst>
          </p:cNvPr>
          <p:cNvSpPr txBox="1"/>
          <p:nvPr/>
        </p:nvSpPr>
        <p:spPr>
          <a:xfrm>
            <a:off x="2143263" y="6185220"/>
            <a:ext cx="7592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hlinkClick r:id="rId2"/>
              </a:rPr>
              <a:t>https://gnomad.broadinstitute.org/</a:t>
            </a:r>
            <a:endParaRPr lang="en-US" sz="3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AA6C6-D1E1-4A1F-BE9B-834099B4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553" y="88005"/>
            <a:ext cx="2510156" cy="93279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E5715E48-92DC-4D45-A7F3-C8053F99D1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28800"/>
            <a:ext cx="52480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82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51C900-9E1B-4FFD-A971-76E6CF256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838201"/>
            <a:ext cx="10972800" cy="990600"/>
          </a:xfrm>
        </p:spPr>
        <p:txBody>
          <a:bodyPr/>
          <a:lstStyle/>
          <a:p>
            <a:r>
              <a:rPr lang="en-US"/>
              <a:t>So, SARS-CoV-2 mutates, also in its Spike protein</a:t>
            </a:r>
          </a:p>
          <a:p>
            <a:r>
              <a:rPr lang="en-US"/>
              <a:t>Does ACE2 vary in the human population?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F9C4-863B-4236-9964-89B0998FA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ACE2 on gnomAD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6E0C5CA-D2B6-4B33-8C31-81EB2F3596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41"/>
          <a:stretch/>
        </p:blipFill>
        <p:spPr>
          <a:xfrm>
            <a:off x="119063" y="3749408"/>
            <a:ext cx="5535576" cy="27148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AC16C2-F71D-4813-BAED-0C402D3C3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976431"/>
            <a:ext cx="4339126" cy="1505411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757E04E9-2771-4E73-832D-6F6560706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3762108"/>
            <a:ext cx="5867400" cy="2714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0840A3-0134-4894-ADAB-BF1CBDAB55E3}"/>
              </a:ext>
            </a:extLst>
          </p:cNvPr>
          <p:cNvSpPr txBox="1"/>
          <p:nvPr/>
        </p:nvSpPr>
        <p:spPr>
          <a:xfrm>
            <a:off x="7336326" y="2575247"/>
            <a:ext cx="4042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hlinkClick r:id="rId5"/>
              </a:rPr>
              <a:t>https://pubmed.ncbi.nlm.nih.gov/33583326/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431879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51C900-9E1B-4FFD-A971-76E6CF256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838200"/>
            <a:ext cx="10972800" cy="5715000"/>
          </a:xfrm>
        </p:spPr>
        <p:txBody>
          <a:bodyPr/>
          <a:lstStyle/>
          <a:p>
            <a:r>
              <a:rPr lang="en-US"/>
              <a:t>Repeat the ACE2 analysis with gnomAD and see if the results in that paper are still valid. Pay attention to VEP (a tool for annotation) terms:</a:t>
            </a:r>
          </a:p>
          <a:p>
            <a:pPr lvl="1"/>
            <a:r>
              <a:rPr lang="en-US"/>
              <a:t>intron</a:t>
            </a:r>
          </a:p>
          <a:p>
            <a:pPr lvl="1"/>
            <a:r>
              <a:rPr lang="en-US"/>
              <a:t>splice region</a:t>
            </a:r>
          </a:p>
          <a:p>
            <a:pPr lvl="1"/>
            <a:r>
              <a:rPr lang="en-US"/>
              <a:t>synonymous</a:t>
            </a:r>
          </a:p>
          <a:p>
            <a:pPr lvl="1"/>
            <a:r>
              <a:rPr lang="en-US"/>
              <a:t>missense ...</a:t>
            </a:r>
          </a:p>
          <a:p>
            <a:r>
              <a:rPr lang="en-US"/>
              <a:t>Check the geographic distribution of the MOST FREQUENT missense variant of ACE2</a:t>
            </a:r>
          </a:p>
          <a:p>
            <a:pPr lvl="1"/>
            <a:endParaRPr lang="en-US"/>
          </a:p>
          <a:p>
            <a:r>
              <a:rPr lang="en-US"/>
              <a:t>Check also the variant profiles for SLC25A12. Click everywhere. Focus on non-synonymous mutations</a:t>
            </a:r>
          </a:p>
          <a:p>
            <a:endParaRPr lang="en-US"/>
          </a:p>
          <a:p>
            <a:r>
              <a:rPr lang="en-US"/>
              <a:t>Find all pathogenic mutations for gene BRCA1 (its name stands for "Breast Cancer 1"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F9C4-863B-4236-9964-89B0998FA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with gnomAD</a:t>
            </a:r>
          </a:p>
        </p:txBody>
      </p:sp>
    </p:spTree>
    <p:extLst>
      <p:ext uri="{BB962C8B-B14F-4D97-AF65-F5344CB8AC3E}">
        <p14:creationId xmlns:p14="http://schemas.microsoft.com/office/powerpoint/2010/main" val="5519126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51C900-9E1B-4FFD-A971-76E6CF256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473205"/>
            <a:ext cx="11233149" cy="4206950"/>
          </a:xfrm>
        </p:spPr>
        <p:txBody>
          <a:bodyPr/>
          <a:lstStyle/>
          <a:p>
            <a:r>
              <a:rPr lang="en-US"/>
              <a:t>Originally a subset of the NCBI database</a:t>
            </a:r>
          </a:p>
          <a:p>
            <a:endParaRPr lang="en-US"/>
          </a:p>
          <a:p>
            <a:r>
              <a:rPr lang="en-US"/>
              <a:t>Online catalogue of Human Genes and Genetic Disorders</a:t>
            </a:r>
          </a:p>
          <a:p>
            <a:endParaRPr lang="en-US"/>
          </a:p>
          <a:p>
            <a:r>
              <a:rPr lang="en-US"/>
              <a:t>Less intuitive than gnomAD</a:t>
            </a:r>
          </a:p>
          <a:p>
            <a:endParaRPr lang="en-US"/>
          </a:p>
          <a:p>
            <a:r>
              <a:rPr lang="en-US"/>
              <a:t>Grouped in "inheritable terms" that are arbitrarily defined</a:t>
            </a:r>
          </a:p>
          <a:p>
            <a:endParaRPr lang="en-US"/>
          </a:p>
          <a:p>
            <a:r>
              <a:rPr lang="en-US"/>
              <a:t>E.g. search for "Lung Cancer"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F9C4-863B-4236-9964-89B0998FA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OMIM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F1BC2-C86B-4A9F-94DB-E2CF788CC3D8}"/>
              </a:ext>
            </a:extLst>
          </p:cNvPr>
          <p:cNvSpPr txBox="1"/>
          <p:nvPr/>
        </p:nvSpPr>
        <p:spPr>
          <a:xfrm>
            <a:off x="228600" y="620688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Online Mendelian Inheritance in Man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9218" name="Picture 2" descr="50 Years of OMIM - Human Genetics Knowledge for the World">
            <a:extLst>
              <a:ext uri="{FF2B5EF4-FFF2-40B4-BE49-F238E27FC236}">
                <a16:creationId xmlns:a16="http://schemas.microsoft.com/office/drawing/2014/main" id="{491BAB16-00EF-409C-BB6C-E1D8D39E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7" y="168281"/>
            <a:ext cx="20574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54A013-FFE9-4FEF-98CD-E01E77A183FF}"/>
              </a:ext>
            </a:extLst>
          </p:cNvPr>
          <p:cNvSpPr txBox="1"/>
          <p:nvPr/>
        </p:nvSpPr>
        <p:spPr>
          <a:xfrm>
            <a:off x="1752600" y="6132563"/>
            <a:ext cx="7592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hlinkClick r:id="rId3"/>
              </a:rPr>
              <a:t>https://www.omim.org/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92832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51C900-9E1B-4FFD-A971-76E6CF256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1182637"/>
            <a:ext cx="11437144" cy="5065763"/>
          </a:xfrm>
        </p:spPr>
        <p:txBody>
          <a:bodyPr/>
          <a:lstStyle/>
          <a:p>
            <a:r>
              <a:rPr lang="en-US"/>
              <a:t>Reports all GWAS studies, mostly investigating SNPs (single-nucleotide polymorphisms)</a:t>
            </a:r>
          </a:p>
          <a:p>
            <a:endParaRPr lang="en-US" sz="1800"/>
          </a:p>
          <a:p>
            <a:r>
              <a:rPr lang="en-US"/>
              <a:t>GWAS: huge clinico-genomic investigations, associating genetic polymorphisms to a phenotypic trait (e.g. eye color, or predisposition to cancer)</a:t>
            </a:r>
          </a:p>
          <a:p>
            <a:endParaRPr lang="en-US" sz="1800"/>
          </a:p>
          <a:p>
            <a:r>
              <a:rPr lang="en-US"/>
              <a:t>Usually each genetic variant has a </a:t>
            </a:r>
            <a:r>
              <a:rPr lang="en-US" i="1"/>
              <a:t>small</a:t>
            </a:r>
            <a:r>
              <a:rPr lang="en-US"/>
              <a:t> effect. So:</a:t>
            </a:r>
          </a:p>
          <a:p>
            <a:pPr lvl="1"/>
            <a:r>
              <a:rPr lang="en-US"/>
              <a:t>You need to study all of them, to be able to addition them for multi-variant effects</a:t>
            </a:r>
          </a:p>
          <a:p>
            <a:pPr lvl="1"/>
            <a:r>
              <a:rPr lang="en-US"/>
              <a:t>You need LOTS of donors (tens of thousands) to have significant results</a:t>
            </a:r>
          </a:p>
          <a:p>
            <a:endParaRPr lang="en-US" sz="1800"/>
          </a:p>
          <a:p>
            <a:r>
              <a:rPr lang="en-US"/>
              <a:t>More complicated: e.g. each SNP can be homo- or hetero-zygous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F9C4-863B-4236-9964-89B0998FA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GWAS Catalogue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F1BC2-C86B-4A9F-94DB-E2CF788CC3D8}"/>
              </a:ext>
            </a:extLst>
          </p:cNvPr>
          <p:cNvSpPr txBox="1"/>
          <p:nvPr/>
        </p:nvSpPr>
        <p:spPr>
          <a:xfrm>
            <a:off x="228600" y="620688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Repository for Genome-Wide Association Studies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4A013-FFE9-4FEF-98CD-E01E77A183FF}"/>
              </a:ext>
            </a:extLst>
          </p:cNvPr>
          <p:cNvSpPr txBox="1"/>
          <p:nvPr/>
        </p:nvSpPr>
        <p:spPr>
          <a:xfrm>
            <a:off x="1981200" y="6307236"/>
            <a:ext cx="7592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hlinkClick r:id="rId2"/>
              </a:rPr>
              <a:t>https://www.ebi.ac.uk/gwas/</a:t>
            </a:r>
            <a:endParaRPr lang="en-US" sz="320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4FC9D91-59D4-4D19-B8BF-E9E0A0AA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18389"/>
            <a:ext cx="948412" cy="9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163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51C900-9E1B-4FFD-A971-76E6CF256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838200"/>
            <a:ext cx="10972800" cy="5715000"/>
          </a:xfrm>
        </p:spPr>
        <p:txBody>
          <a:bodyPr/>
          <a:lstStyle/>
          <a:p>
            <a:r>
              <a:rPr lang="en-US"/>
              <a:t>Look for all variants associated to Lung Cancer</a:t>
            </a:r>
          </a:p>
          <a:p>
            <a:pPr lvl="1"/>
            <a:r>
              <a:rPr lang="en-US"/>
              <a:t>More precisely to Trait "family history of lung cancer"</a:t>
            </a:r>
          </a:p>
          <a:p>
            <a:pPr lvl="1"/>
            <a:r>
              <a:rPr lang="en-US"/>
              <a:t>P-value indicates the likelihood of a SNP: the lower, the more significant</a:t>
            </a:r>
          </a:p>
          <a:p>
            <a:r>
              <a:rPr lang="en-US"/>
              <a:t>How many variants are significantly associated?</a:t>
            </a:r>
          </a:p>
          <a:p>
            <a:r>
              <a:rPr lang="en-US"/>
              <a:t>How many studies support this?</a:t>
            </a:r>
          </a:p>
          <a:p>
            <a:r>
              <a:rPr lang="en-US"/>
              <a:t>Are these studies valid all human population?</a:t>
            </a:r>
          </a:p>
          <a:p>
            <a:r>
              <a:rPr lang="en-US"/>
              <a:t>What kind of genes are associated to these SNPs?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Rumors have it that a certain variant that predisposes to Lung Cancer has effects on </a:t>
            </a:r>
            <a:r>
              <a:rPr lang="en-US" b="1" i="1"/>
              <a:t>behaviour</a:t>
            </a:r>
            <a:endParaRPr lang="en-US"/>
          </a:p>
          <a:p>
            <a:r>
              <a:rPr lang="en-US"/>
              <a:t>Find which variant are the rumors talking about?</a:t>
            </a:r>
          </a:p>
          <a:p>
            <a:r>
              <a:rPr lang="en-US"/>
              <a:t>Look specifically for Nicotinic Receptors (use a tool we used before to discover the gene symbols for them)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F9C4-863B-4236-9964-89B0998FA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with GWAS Catalgoue</a:t>
            </a:r>
          </a:p>
        </p:txBody>
      </p:sp>
    </p:spTree>
    <p:extLst>
      <p:ext uri="{BB962C8B-B14F-4D97-AF65-F5344CB8AC3E}">
        <p14:creationId xmlns:p14="http://schemas.microsoft.com/office/powerpoint/2010/main" val="6228208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 dirty="0"/>
              <a:t>More tools?</a:t>
            </a:r>
          </a:p>
        </p:txBody>
      </p:sp>
    </p:spTree>
    <p:extLst>
      <p:ext uri="{BB962C8B-B14F-4D97-AF65-F5344CB8AC3E}">
        <p14:creationId xmlns:p14="http://schemas.microsoft.com/office/powerpoint/2010/main" val="34227537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6B34A-3E40-4402-B15D-C18E5340F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3125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Also important, but not belonging to any previous category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Taxonomy Browser</a:t>
            </a:r>
          </a:p>
          <a:p>
            <a:r>
              <a:rPr lang="en-US" dirty="0"/>
              <a:t>UCSC Genome Browser</a:t>
            </a:r>
          </a:p>
          <a:p>
            <a:r>
              <a:rPr lang="en-US" dirty="0"/>
              <a:t>Harmonizome</a:t>
            </a:r>
          </a:p>
          <a:p>
            <a:r>
              <a:rPr lang="en-US" dirty="0"/>
              <a:t>SARS-CoV-2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2F4D-B17B-40AF-8ACB-38DE01157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More tools exist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BEEA0-1652-459A-8E56-95D1ED7E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657600"/>
            <a:ext cx="7177657" cy="2160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B618B3-D040-4D56-82D3-7CB6C6E90B41}"/>
              </a:ext>
            </a:extLst>
          </p:cNvPr>
          <p:cNvSpPr txBox="1"/>
          <p:nvPr/>
        </p:nvSpPr>
        <p:spPr>
          <a:xfrm>
            <a:off x="273051" y="6127949"/>
            <a:ext cx="11233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https://academic.oup.com/bib/advance-article/doi/10.1093/bib/bbaa261/5923945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745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A9684F-64DD-4855-B9DD-C78C8C7786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NCBI database for Taxonomy = classification of organisms</a:t>
            </a:r>
          </a:p>
          <a:p>
            <a:endParaRPr lang="en-US" sz="2800" dirty="0"/>
          </a:p>
          <a:p>
            <a:r>
              <a:rPr lang="en-US" sz="2800" dirty="0"/>
              <a:t>Collects historical and current information on all living organisms</a:t>
            </a:r>
          </a:p>
          <a:p>
            <a:endParaRPr lang="en-US" sz="2800" dirty="0"/>
          </a:p>
          <a:p>
            <a:r>
              <a:rPr lang="en-US" sz="2800" dirty="0"/>
              <a:t>Official repository: if Tax Browser says Escherichia coli is a bacterium, you can believe it</a:t>
            </a:r>
          </a:p>
          <a:p>
            <a:endParaRPr lang="en-US" sz="2800" dirty="0"/>
          </a:p>
          <a:p>
            <a:r>
              <a:rPr lang="en-US" sz="2800" dirty="0"/>
              <a:t>Linked to sequence data (genes, proteins, genomes, microRNAs, publications,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96B92-7EAF-43D2-926C-94832D16C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Taxonomy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714ED-411B-4C5F-9CCE-6F392E19C8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14800" y="94444"/>
            <a:ext cx="4438650" cy="47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ADAC5E-877B-405E-A729-CCA6056E982C}"/>
              </a:ext>
            </a:extLst>
          </p:cNvPr>
          <p:cNvSpPr txBox="1"/>
          <p:nvPr/>
        </p:nvSpPr>
        <p:spPr>
          <a:xfrm>
            <a:off x="2098221" y="6376081"/>
            <a:ext cx="847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https://www.ncbi.nlm.nih.gov/Taxonomy/Browser/wwwtax.cgi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942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46BA20-CB91-41EA-9C26-C06485335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6178549" cy="3201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have been assigned a project on a lost species, the mighty Dodo!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great organism from the Mauritius islands was first mentioned by Dutch sailors in 1598. The last known specimen was seen in 1662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9BA8D-8C1E-439F-89DA-276E46AA9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 with Taxonomy Browser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4EE67B8C-AB97-4D1A-B246-24CF058F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028" y="73479"/>
            <a:ext cx="4393292" cy="35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49713C0-106B-4EEB-BC69-538D4D3BABBE}"/>
              </a:ext>
            </a:extLst>
          </p:cNvPr>
          <p:cNvSpPr txBox="1">
            <a:spLocks/>
          </p:cNvSpPr>
          <p:nvPr/>
        </p:nvSpPr>
        <p:spPr>
          <a:xfrm>
            <a:off x="479425" y="3865053"/>
            <a:ext cx="11233149" cy="32018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Apart from fossils, there are currently 4 distinct stuffed specimens of Dodo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in bad condition, e.g., </a:t>
            </a:r>
            <a:r>
              <a:rPr lang="en-US" dirty="0">
                <a:latin typeface="+mj-lt"/>
              </a:rPr>
              <a:t>this </a:t>
            </a:r>
            <a:r>
              <a:rPr lang="en-GB" u="sng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dried head</a:t>
            </a:r>
            <a:r>
              <a:rPr lang="en-US" dirty="0"/>
              <a:t> (don't click the link if you are sensitive)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Incredibly, scientists were able to obtain and SEQUENCE DNA material from this dried head!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1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61784-C3E9-4FD4-A3DC-001471ED3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640287"/>
          </a:xfrm>
        </p:spPr>
        <p:txBody>
          <a:bodyPr/>
          <a:lstStyle/>
          <a:p>
            <a:r>
              <a:rPr lang="en-US" dirty="0"/>
              <a:t>The Journal/Author name estimator</a:t>
            </a:r>
          </a:p>
          <a:p>
            <a:r>
              <a:rPr lang="en-US" dirty="0"/>
              <a:t>Uses Neural Networks for pattern matching, since 2007</a:t>
            </a:r>
          </a:p>
          <a:p>
            <a:r>
              <a:rPr lang="en-US" dirty="0"/>
              <a:t>Reference to "Jane" from Ender's Game (books 2+)</a:t>
            </a:r>
          </a:p>
          <a:p>
            <a:r>
              <a:rPr lang="en-US" dirty="0"/>
              <a:t>The best</a:t>
            </a:r>
          </a:p>
          <a:p>
            <a:r>
              <a:rPr lang="en-US" dirty="0"/>
              <a:t>As fast and relevant as </a:t>
            </a:r>
            <a:r>
              <a:rPr lang="en-US" dirty="0" err="1"/>
              <a:t>GScholar</a:t>
            </a:r>
            <a:r>
              <a:rPr lang="en-US" dirty="0"/>
              <a:t>, as reliable as </a:t>
            </a:r>
            <a:r>
              <a:rPr lang="en-US" b="1" dirty="0" err="1"/>
              <a:t>Pubmed</a:t>
            </a:r>
            <a:endParaRPr lang="en-US" b="1" dirty="0"/>
          </a:p>
          <a:p>
            <a:r>
              <a:rPr lang="en-US" dirty="0"/>
              <a:t>Provides an "Article Influence" (AI) for the searched publication (i.e. how prestigious is the Journal publishing it)</a:t>
            </a:r>
          </a:p>
          <a:p>
            <a:r>
              <a:rPr lang="en-US" dirty="0"/>
              <a:t>Not as known as the others (you can spread the word!)</a:t>
            </a:r>
          </a:p>
          <a:p>
            <a:r>
              <a:rPr lang="en-US" dirty="0"/>
              <a:t>Drawback: not good at sorting papers (e.g. cannot sort by date)</a:t>
            </a:r>
          </a:p>
          <a:p>
            <a:r>
              <a:rPr lang="en-US" dirty="0"/>
              <a:t>Allows you to look by keywords and long texts. You can find:</a:t>
            </a:r>
          </a:p>
          <a:p>
            <a:pPr lvl="1"/>
            <a:r>
              <a:rPr lang="en-US" dirty="0"/>
              <a:t>Authors who wrote something similar</a:t>
            </a:r>
          </a:p>
          <a:p>
            <a:pPr lvl="1"/>
            <a:r>
              <a:rPr lang="en-US" dirty="0"/>
              <a:t>Journals likely to be interested in this abstract</a:t>
            </a:r>
          </a:p>
          <a:p>
            <a:pPr lvl="1"/>
            <a:r>
              <a:rPr lang="en-US" dirty="0"/>
              <a:t>And, of course, papers on that topic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DD2E1-F538-4F36-8BFA-669491627B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7F7CE-32F9-4CA8-8C5C-6E7A7A1E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7663"/>
            <a:ext cx="1957088" cy="681038"/>
          </a:xfrm>
          <a:prstGeom prst="rect">
            <a:avLst/>
          </a:prstGeom>
        </p:spPr>
      </p:pic>
      <p:pic>
        <p:nvPicPr>
          <p:cNvPr id="4098" name="Picture 2" descr="Jane | Ender's Game Wiki | Fandom">
            <a:extLst>
              <a:ext uri="{FF2B5EF4-FFF2-40B4-BE49-F238E27FC236}">
                <a16:creationId xmlns:a16="http://schemas.microsoft.com/office/drawing/2014/main" id="{30557AB0-1320-4049-83BF-2C2875C2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90" y="228600"/>
            <a:ext cx="214122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0D7B04-042D-4500-830B-06AD5402A03C}"/>
              </a:ext>
            </a:extLst>
          </p:cNvPr>
          <p:cNvSpPr txBox="1"/>
          <p:nvPr/>
        </p:nvSpPr>
        <p:spPr>
          <a:xfrm>
            <a:off x="3022862" y="6441005"/>
            <a:ext cx="6146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http://jane.biosemantics.org/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A44BD-A8FD-4D20-8FAF-8467AF38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138" y="5529800"/>
            <a:ext cx="2979666" cy="13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549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75F1C-2169-4A2A-A3A6-22A91A2277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063" y="762000"/>
            <a:ext cx="11937205" cy="62119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Scientifically, the Dodo was called </a:t>
            </a:r>
            <a:r>
              <a:rPr lang="en-US" sz="2800" b="1" i="1" dirty="0"/>
              <a:t>Struthio </a:t>
            </a:r>
            <a:r>
              <a:rPr lang="en-US" sz="2800" b="1" i="1" dirty="0" err="1"/>
              <a:t>cucullatus</a:t>
            </a:r>
            <a:r>
              <a:rPr lang="en-US" sz="2800" i="1" dirty="0"/>
              <a:t> </a:t>
            </a:r>
            <a:r>
              <a:rPr lang="en-US" sz="2800" dirty="0"/>
              <a:t>by Linnaeus in 1758, and then renamed to </a:t>
            </a:r>
            <a:r>
              <a:rPr lang="en-US" sz="2800" b="1" i="1" dirty="0" err="1"/>
              <a:t>Didus</a:t>
            </a:r>
            <a:r>
              <a:rPr lang="en-US" sz="2800" b="1" i="1" dirty="0"/>
              <a:t> </a:t>
            </a:r>
            <a:r>
              <a:rPr lang="en-US" sz="2800" b="1" i="1" dirty="0" err="1"/>
              <a:t>ineptus</a:t>
            </a:r>
            <a:r>
              <a:rPr lang="en-US" sz="2800" i="1" dirty="0"/>
              <a:t> </a:t>
            </a:r>
            <a:r>
              <a:rPr lang="en-US" sz="2800" dirty="0"/>
              <a:t>by Linnaeus again in 1766</a:t>
            </a:r>
          </a:p>
          <a:p>
            <a:r>
              <a:rPr lang="en-US" sz="2800" dirty="0"/>
              <a:t>Find the current scientific name of the Dodo using Taxonomy Browser</a:t>
            </a:r>
          </a:p>
          <a:p>
            <a:r>
              <a:rPr lang="en-US" sz="2800" dirty="0"/>
              <a:t>Check the basic info</a:t>
            </a:r>
          </a:p>
          <a:p>
            <a:pPr lvl="1"/>
            <a:r>
              <a:rPr lang="en-US" sz="2400" dirty="0"/>
              <a:t>Lineage</a:t>
            </a:r>
          </a:p>
          <a:p>
            <a:pPr lvl="1"/>
            <a:r>
              <a:rPr lang="en-US" sz="2400" dirty="0"/>
              <a:t>Scientific name</a:t>
            </a:r>
          </a:p>
          <a:p>
            <a:pPr lvl="1"/>
            <a:r>
              <a:rPr lang="en-US" sz="2400" dirty="0"/>
              <a:t>Comments :-(</a:t>
            </a:r>
          </a:p>
          <a:p>
            <a:r>
              <a:rPr lang="en-US" sz="2800" b="1" dirty="0"/>
              <a:t>How many sequences are available for Dodo?</a:t>
            </a:r>
          </a:p>
          <a:p>
            <a:r>
              <a:rPr lang="en-US" sz="2800" dirty="0"/>
              <a:t>Compare the results of a "dodo" search with "chicken"</a:t>
            </a:r>
          </a:p>
          <a:p>
            <a:r>
              <a:rPr lang="en-US" sz="2800" dirty="0"/>
              <a:t>The </a:t>
            </a:r>
            <a:r>
              <a:rPr lang="en-US" sz="2800" b="1" dirty="0"/>
              <a:t>PubMed</a:t>
            </a:r>
            <a:r>
              <a:rPr lang="en-US" sz="2800" dirty="0"/>
              <a:t> Central button will show you all the papers talking about the Dodo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BCD0838-6D01-4050-AEB5-6D5409EF8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44450"/>
            <a:ext cx="11641137" cy="576238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 with Taxonomy Browser</a:t>
            </a:r>
          </a:p>
        </p:txBody>
      </p:sp>
    </p:spTree>
    <p:extLst>
      <p:ext uri="{BB962C8B-B14F-4D97-AF65-F5344CB8AC3E}">
        <p14:creationId xmlns:p14="http://schemas.microsoft.com/office/powerpoint/2010/main" val="4618190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75F1C-2169-4A2A-A3A6-22A91A2277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762000"/>
            <a:ext cx="11233149" cy="5792687"/>
          </a:xfrm>
        </p:spPr>
        <p:txBody>
          <a:bodyPr/>
          <a:lstStyle/>
          <a:p>
            <a:r>
              <a:rPr lang="en-US" sz="2800" dirty="0"/>
              <a:t>By navigating up the </a:t>
            </a:r>
            <a:r>
              <a:rPr lang="en-US" sz="2800" b="1" dirty="0"/>
              <a:t>Lineage</a:t>
            </a:r>
            <a:r>
              <a:rPr lang="en-US" sz="2800" dirty="0"/>
              <a:t>, can you find the closest living relative to the Dodo?</a:t>
            </a:r>
          </a:p>
          <a:p>
            <a:r>
              <a:rPr lang="en-US" sz="2800" dirty="0"/>
              <a:t>In the Taxonomy Browser, search for </a:t>
            </a:r>
            <a:r>
              <a:rPr lang="en-US" sz="2800" b="1" dirty="0"/>
              <a:t>Homo sapiens</a:t>
            </a:r>
            <a:endParaRPr lang="en-US" sz="2800" dirty="0"/>
          </a:p>
          <a:p>
            <a:pPr lvl="1"/>
            <a:r>
              <a:rPr lang="en-US" sz="2400" dirty="0"/>
              <a:t>How many species do you see?</a:t>
            </a:r>
          </a:p>
          <a:p>
            <a:pPr lvl="1"/>
            <a:r>
              <a:rPr lang="en-US" sz="2400" dirty="0"/>
              <a:t>How many sequences for each?</a:t>
            </a:r>
          </a:p>
          <a:p>
            <a:pPr lvl="1"/>
            <a:r>
              <a:rPr lang="en-US" sz="2400" dirty="0"/>
              <a:t>Compare your findings for human to the Dodo ones.</a:t>
            </a:r>
          </a:p>
          <a:p>
            <a:pPr lvl="1"/>
            <a:r>
              <a:rPr lang="en-US" sz="2400" dirty="0"/>
              <a:t>Are there sequences available for the extinct </a:t>
            </a:r>
            <a:r>
              <a:rPr lang="en-US" sz="2400" i="1" dirty="0"/>
              <a:t>Homo sapiens neanderthalensis</a:t>
            </a:r>
            <a:r>
              <a:rPr lang="en-US" sz="2400" dirty="0"/>
              <a:t>?</a:t>
            </a:r>
          </a:p>
          <a:p>
            <a:r>
              <a:rPr lang="en-US" sz="2800" dirty="0"/>
              <a:t>In the Taxonomy Browser, search for </a:t>
            </a:r>
            <a:r>
              <a:rPr lang="en-US" sz="2800" b="1" dirty="0" err="1"/>
              <a:t>Mammuthus</a:t>
            </a:r>
            <a:endParaRPr lang="en-US" sz="2800" dirty="0"/>
          </a:p>
          <a:p>
            <a:pPr lvl="1"/>
            <a:r>
              <a:rPr lang="en-US" sz="2400" dirty="0"/>
              <a:t>How many species do you see?</a:t>
            </a:r>
          </a:p>
          <a:p>
            <a:pPr lvl="1"/>
            <a:r>
              <a:rPr lang="en-US" sz="2400" dirty="0"/>
              <a:t>How many sequences are there available in total for the </a:t>
            </a:r>
            <a:r>
              <a:rPr lang="en-US" sz="2400" i="1" dirty="0" err="1"/>
              <a:t>Mammuthus</a:t>
            </a:r>
            <a:r>
              <a:rPr lang="en-US" sz="2400" dirty="0"/>
              <a:t> genus?</a:t>
            </a:r>
          </a:p>
          <a:p>
            <a:r>
              <a:rPr lang="en-US" sz="2800" dirty="0"/>
              <a:t>Can you find one extinct dinosaur sequence?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BCD0838-6D01-4050-AEB5-6D5409EF8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3" y="44450"/>
            <a:ext cx="11641137" cy="576238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 with Taxonomy Browser</a:t>
            </a:r>
          </a:p>
        </p:txBody>
      </p:sp>
      <p:pic>
        <p:nvPicPr>
          <p:cNvPr id="30722" name="Picture 2" descr="Jurassic Park - Wikipedia">
            <a:extLst>
              <a:ext uri="{FF2B5EF4-FFF2-40B4-BE49-F238E27FC236}">
                <a16:creationId xmlns:a16="http://schemas.microsoft.com/office/drawing/2014/main" id="{30273437-234D-4815-B577-DC0032C08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128" y="3629188"/>
            <a:ext cx="2128275" cy="157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759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15779F-85C0-4113-A145-1DD3D0CF2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724706"/>
            <a:ext cx="11233149" cy="576238"/>
          </a:xfrm>
        </p:spPr>
        <p:txBody>
          <a:bodyPr/>
          <a:lstStyle/>
          <a:p>
            <a:r>
              <a:rPr lang="en-US" dirty="0"/>
              <a:t>You can calculate an estimate using the TimeTree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A4D6B-8007-41B6-9B67-636F39E66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 the distance between two taxons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29918-CE42-418A-B27A-745AD708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0"/>
            <a:ext cx="3429479" cy="971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28BC8-EC91-41C4-BB9D-482C8D30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143000"/>
            <a:ext cx="7892332" cy="5610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7009D2-6B1D-43DF-9BEB-57B543BF9A43}"/>
              </a:ext>
            </a:extLst>
          </p:cNvPr>
          <p:cNvSpPr txBox="1"/>
          <p:nvPr/>
        </p:nvSpPr>
        <p:spPr>
          <a:xfrm>
            <a:off x="456013" y="3263810"/>
            <a:ext cx="3279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http://www.timetree.org/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079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1042D-BCEA-4177-B857-E346BCB5CA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UCSC Genome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62AE7-960E-45FA-AD26-4395C7E7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71563"/>
            <a:ext cx="10668000" cy="967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7CC31D-DCF0-4819-885E-67193BB40FAF}"/>
              </a:ext>
            </a:extLst>
          </p:cNvPr>
          <p:cNvSpPr txBox="1"/>
          <p:nvPr/>
        </p:nvSpPr>
        <p:spPr>
          <a:xfrm>
            <a:off x="2590800" y="6422947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https://genome-euro.ucsc.edu/</a:t>
            </a:r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AE67C9F-AF70-4AAA-9190-EB2E6FF42A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2022550"/>
            <a:ext cx="11233149" cy="4454450"/>
          </a:xfrm>
        </p:spPr>
        <p:txBody>
          <a:bodyPr/>
          <a:lstStyle/>
          <a:p>
            <a:r>
              <a:rPr lang="en-US" sz="2000" dirty="0"/>
              <a:t>The Top Resource to Interactively Visualize Genomic Data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Compared to IGV:</a:t>
            </a:r>
          </a:p>
          <a:p>
            <a:r>
              <a:rPr lang="en-US" sz="2000" dirty="0"/>
              <a:t>Unable to load efficiently user-provided BAM files</a:t>
            </a:r>
          </a:p>
          <a:p>
            <a:pPr lvl="1"/>
            <a:r>
              <a:rPr lang="en-US" sz="2000" dirty="0"/>
              <a:t>But it allows upload of smaller custom tracks, e.g. BED, WIG</a:t>
            </a:r>
          </a:p>
          <a:p>
            <a:r>
              <a:rPr lang="en-US" sz="2000" dirty="0"/>
              <a:t>For more than 50 genomes, contains terabytes of preloaded data such as:</a:t>
            </a:r>
          </a:p>
          <a:p>
            <a:pPr lvl="1"/>
            <a:r>
              <a:rPr lang="en-US" sz="2000" dirty="0"/>
              <a:t>Gene locations</a:t>
            </a:r>
          </a:p>
          <a:p>
            <a:pPr lvl="1"/>
            <a:r>
              <a:rPr lang="en-US" sz="2000" dirty="0"/>
              <a:t>Sequence conservation</a:t>
            </a:r>
          </a:p>
          <a:p>
            <a:pPr lvl="1"/>
            <a:r>
              <a:rPr lang="en-US" sz="2000" dirty="0"/>
              <a:t>Splicing</a:t>
            </a:r>
          </a:p>
          <a:p>
            <a:pPr lvl="1"/>
            <a:r>
              <a:rPr lang="en-US" sz="2000" dirty="0"/>
              <a:t>SNPs</a:t>
            </a:r>
          </a:p>
          <a:p>
            <a:pPr lvl="1"/>
            <a:r>
              <a:rPr lang="en-US" sz="2000" dirty="0"/>
              <a:t>Regions targetable by specific CRISPR RNA guides</a:t>
            </a:r>
          </a:p>
          <a:p>
            <a:pPr lvl="1"/>
            <a:r>
              <a:rPr lang="en-US" sz="2000" dirty="0"/>
              <a:t>...et cetera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6491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1042D-BCEA-4177-B857-E346BCB5CA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UCSC Genome Browser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F2BF561-45DF-404C-BD5A-4E1866825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685800"/>
            <a:ext cx="11233149" cy="1066800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sz="1800" dirty="0">
                <a:hlinkClick r:id="rId2"/>
              </a:rPr>
              <a:t>https://genome-euro.ucsc.edu/</a:t>
            </a:r>
            <a:r>
              <a:rPr lang="en-US" sz="1800" dirty="0"/>
              <a:t> (European mirror)</a:t>
            </a:r>
          </a:p>
          <a:p>
            <a:r>
              <a:rPr lang="en-US" dirty="0"/>
              <a:t>Click on Genome Browser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C99DE-5A44-40FD-B5EC-844799FA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4703"/>
            <a:ext cx="9296400" cy="45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990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1042D-BCEA-4177-B857-E346BCB5CA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UCSC Genome Browser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F2BF561-45DF-404C-BD5A-4E1866825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609600"/>
            <a:ext cx="11233149" cy="457200"/>
          </a:xfrm>
        </p:spPr>
        <p:txBody>
          <a:bodyPr/>
          <a:lstStyle/>
          <a:p>
            <a:r>
              <a:rPr lang="en-US" dirty="0"/>
              <a:t>Select Human Genome Assembly hg38 and click on GO!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A44B8-5BEB-4572-A2BA-C1280A6A8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6" y="1116780"/>
            <a:ext cx="11641136" cy="57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42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1042D-BCEA-4177-B857-E346BCB5CA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UCSC Genome Browser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F2BF561-45DF-404C-BD5A-4E1866825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609600"/>
            <a:ext cx="11233149" cy="2590800"/>
          </a:xfrm>
        </p:spPr>
        <p:txBody>
          <a:bodyPr/>
          <a:lstStyle/>
          <a:p>
            <a:r>
              <a:rPr lang="en-US" dirty="0"/>
              <a:t>Navigate left and right using dragging</a:t>
            </a:r>
          </a:p>
          <a:p>
            <a:r>
              <a:rPr lang="en-US" dirty="0"/>
              <a:t>CTRL+ mouse drag to zoom in</a:t>
            </a:r>
          </a:p>
          <a:p>
            <a:r>
              <a:rPr lang="en-US" dirty="0"/>
              <a:t>Click "zoom out" to zoom out</a:t>
            </a:r>
          </a:p>
          <a:p>
            <a:r>
              <a:rPr lang="en-US" dirty="0"/>
              <a:t>Search box on top to go to specific:</a:t>
            </a:r>
          </a:p>
          <a:p>
            <a:pPr lvl="1"/>
            <a:r>
              <a:rPr lang="en-US" dirty="0"/>
              <a:t>Genomic position or coordinate range</a:t>
            </a:r>
          </a:p>
          <a:p>
            <a:pPr lvl="1"/>
            <a:r>
              <a:rPr lang="en-US" dirty="0"/>
              <a:t>Feature (e.g. gene name)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A44B8-5BEB-4572-A2BA-C1280A6A8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35" y="3309476"/>
            <a:ext cx="7129190" cy="351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13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F8C935-C243-4963-B544-D919DCC14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85800"/>
            <a:ext cx="11233149" cy="51845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the UCSC Genome Browser, find a list of genes in a given Genomic Region</a:t>
            </a:r>
          </a:p>
          <a:p>
            <a:r>
              <a:rPr lang="en-US" dirty="0"/>
              <a:t>Navigate to the Genome Browser at </a:t>
            </a:r>
            <a:r>
              <a:rPr lang="en-US" dirty="0">
                <a:hlinkClick r:id="rId2"/>
              </a:rPr>
              <a:t>https://genome-euro.ucsc.edu/</a:t>
            </a:r>
            <a:endParaRPr lang="en-US" dirty="0"/>
          </a:p>
          <a:p>
            <a:r>
              <a:rPr lang="en-US" dirty="0"/>
              <a:t>Select human hg38 genome assembly</a:t>
            </a:r>
          </a:p>
          <a:p>
            <a:pPr lvl="1"/>
            <a:r>
              <a:rPr lang="en-US" dirty="0"/>
              <a:t>By default, the first time the SOD1 region is shown</a:t>
            </a:r>
          </a:p>
          <a:p>
            <a:r>
              <a:rPr lang="en-US" dirty="0"/>
              <a:t>Input coordinates or genomic region (followed by GO click or &lt;ENTER&gt;)</a:t>
            </a:r>
          </a:p>
          <a:p>
            <a:pPr lvl="1"/>
            <a:r>
              <a:rPr lang="en-US" dirty="0"/>
              <a:t>E.g. chr2:168,900,001-177,100,000</a:t>
            </a:r>
          </a:p>
          <a:p>
            <a:pPr lvl="1"/>
            <a:r>
              <a:rPr lang="en-US" dirty="0"/>
              <a:t>E.g. 2q31.1 (chromosomic band, same as coordinates above)</a:t>
            </a:r>
          </a:p>
          <a:p>
            <a:r>
              <a:rPr lang="en-US" dirty="0"/>
              <a:t>You will see multiple genes and isoforms</a:t>
            </a:r>
          </a:p>
          <a:p>
            <a:r>
              <a:rPr lang="en-US" dirty="0"/>
              <a:t>To hide extra isoforms, click on the left button on the gene window</a:t>
            </a:r>
          </a:p>
          <a:p>
            <a:r>
              <a:rPr lang="en-US" dirty="0"/>
              <a:t>Untick "splice variants", then "submit"</a:t>
            </a:r>
          </a:p>
          <a:p>
            <a:r>
              <a:rPr lang="en-US" dirty="0"/>
              <a:t>How many genes do you see?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739B9-FCA8-4DC8-93F8-2181F30BB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Exercise: Finding a list of genes in </a:t>
            </a:r>
            <a:r>
              <a:rPr lang="en-US">
                <a:solidFill>
                  <a:srgbClr val="FF0000"/>
                </a:solidFill>
              </a:rPr>
              <a:t>a genomic region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842CD-9C90-4CDB-A4E3-6867976D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4953000"/>
            <a:ext cx="1737770" cy="163388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25C8D58-A3F2-48C1-B90B-C574636D7767}"/>
              </a:ext>
            </a:extLst>
          </p:cNvPr>
          <p:cNvSpPr/>
          <p:nvPr/>
        </p:nvSpPr>
        <p:spPr>
          <a:xfrm rot="1057801">
            <a:off x="9055866" y="4978071"/>
            <a:ext cx="1219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766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F8C935-C243-4963-B544-D919DCC14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85800"/>
            <a:ext cx="11233149" cy="6172200"/>
          </a:xfrm>
        </p:spPr>
        <p:txBody>
          <a:bodyPr/>
          <a:lstStyle/>
          <a:p>
            <a:r>
              <a:rPr lang="en-US" dirty="0"/>
              <a:t>To extract the gene list, click on the top tab "Tools", then "</a:t>
            </a:r>
            <a:r>
              <a:rPr lang="en-US" b="1" dirty="0"/>
              <a:t>Table browser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You can type "t </a:t>
            </a:r>
            <a:r>
              <a:rPr lang="en-US" dirty="0" err="1"/>
              <a:t>t</a:t>
            </a:r>
            <a:r>
              <a:rPr lang="en-US" dirty="0"/>
              <a:t>" (letter t twice), as a shortcut</a:t>
            </a:r>
          </a:p>
          <a:p>
            <a:r>
              <a:rPr lang="en-US" dirty="0"/>
              <a:t>The browser remembers where you were from the previous window</a:t>
            </a:r>
          </a:p>
          <a:p>
            <a:r>
              <a:rPr lang="en-US" dirty="0"/>
              <a:t>In "output format", select "selected fields from primary and related tables"</a:t>
            </a:r>
          </a:p>
          <a:p>
            <a:pPr lvl="1"/>
            <a:r>
              <a:rPr lang="en-US" dirty="0"/>
              <a:t>You can also export in GTF, BED and FASTA format (remember them?)</a:t>
            </a:r>
          </a:p>
          <a:p>
            <a:r>
              <a:rPr lang="en-US" dirty="0"/>
              <a:t>Click on "get output"</a:t>
            </a:r>
          </a:p>
          <a:p>
            <a:r>
              <a:rPr lang="en-US" dirty="0"/>
              <a:t>Select info you want like: chromosome, transcription start and end, gene symbol, and a brief description of the gene</a:t>
            </a:r>
          </a:p>
          <a:p>
            <a:r>
              <a:rPr lang="en-US" dirty="0"/>
              <a:t>Click on "get output"</a:t>
            </a:r>
          </a:p>
          <a:p>
            <a:r>
              <a:rPr lang="en-US" dirty="0"/>
              <a:t>Nice! But these are again all isoforms</a:t>
            </a:r>
          </a:p>
          <a:p>
            <a:r>
              <a:rPr lang="en-US" dirty="0"/>
              <a:t>To view only one isoform per gene (the "representative one"), repeat the steps in this page, but select "table: </a:t>
            </a:r>
            <a:r>
              <a:rPr lang="en-US" dirty="0" err="1"/>
              <a:t>knownCanonical</a:t>
            </a:r>
            <a:r>
              <a:rPr lang="en-US" dirty="0"/>
              <a:t>" instead of the default "table: </a:t>
            </a:r>
            <a:r>
              <a:rPr lang="en-US" dirty="0" err="1"/>
              <a:t>knownGene</a:t>
            </a:r>
            <a:r>
              <a:rPr lang="en-US" dirty="0"/>
              <a:t>"</a:t>
            </a:r>
          </a:p>
          <a:p>
            <a:r>
              <a:rPr lang="en-US" dirty="0"/>
              <a:t>Final step: indicate chromosome start and end, and gene symbol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739B9-FCA8-4DC8-93F8-2181F30BB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Exercise: Finding a list of genes in a region (continued)</a:t>
            </a:r>
          </a:p>
        </p:txBody>
      </p:sp>
    </p:spTree>
    <p:extLst>
      <p:ext uri="{BB962C8B-B14F-4D97-AF65-F5344CB8AC3E}">
        <p14:creationId xmlns:p14="http://schemas.microsoft.com/office/powerpoint/2010/main" val="40729080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F8C935-C243-4963-B544-D919DCC14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85800"/>
            <a:ext cx="11233149" cy="576238"/>
          </a:xfrm>
        </p:spPr>
        <p:txBody>
          <a:bodyPr/>
          <a:lstStyle/>
          <a:p>
            <a:r>
              <a:rPr lang="en-US" dirty="0"/>
              <a:t>You should get this: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739B9-FCA8-4DC8-93F8-2181F30BB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Exercise: Finding a list of genes in a region (continued)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DA97-A4ED-4C4D-A00A-1C823D0A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66800"/>
            <a:ext cx="5980119" cy="55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404A13-D42B-4E2E-8F82-27723F55C5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1" y="836713"/>
            <a:ext cx="11939588" cy="54878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"Preprint" servers</a:t>
            </a:r>
          </a:p>
          <a:p>
            <a:r>
              <a:rPr lang="en-US" dirty="0"/>
              <a:t>Contain papers ready </a:t>
            </a:r>
            <a:r>
              <a:rPr lang="en-US"/>
              <a:t>for peer-review, </a:t>
            </a:r>
            <a:r>
              <a:rPr lang="en-US" dirty="0"/>
              <a:t>but still not peer-reviewed</a:t>
            </a:r>
          </a:p>
          <a:p>
            <a:r>
              <a:rPr lang="en-US" dirty="0"/>
              <a:t>Useful for authors and readers: fast dissemination of knowledge</a:t>
            </a:r>
          </a:p>
          <a:p>
            <a:r>
              <a:rPr lang="en-US" dirty="0"/>
              <a:t>Also for saying "I was there first" and share your methods/discoveries</a:t>
            </a:r>
          </a:p>
          <a:p>
            <a:r>
              <a:rPr lang="en-US" dirty="0"/>
              <a:t>It is not mandatory to send a paper to </a:t>
            </a:r>
            <a:r>
              <a:rPr lang="en-US" dirty="0" err="1"/>
              <a:t>Biorxiv</a:t>
            </a:r>
            <a:r>
              <a:rPr lang="en-US" dirty="0"/>
              <a:t>/Preprints before submitting it to a journal</a:t>
            </a:r>
          </a:p>
          <a:p>
            <a:r>
              <a:rPr lang="en-US"/>
              <a:t>The lack of peer-review usually lowers the quality of papers here</a:t>
            </a:r>
          </a:p>
          <a:p>
            <a:r>
              <a:rPr lang="en-US"/>
              <a:t>However</a:t>
            </a:r>
            <a:r>
              <a:rPr lang="en-US" dirty="0"/>
              <a:t>, there is some screening on quality of writing and reliability of the topic: randomly generated papers won't reach </a:t>
            </a:r>
            <a:r>
              <a:rPr lang="en-US"/>
              <a:t>this database</a:t>
            </a:r>
          </a:p>
          <a:p>
            <a:r>
              <a:rPr lang="en-US"/>
              <a:t>Preprints</a:t>
            </a:r>
            <a:r>
              <a:rPr lang="en-US" dirty="0"/>
              <a:t>.org is a bit more permissive: it's new and must conquer the market</a:t>
            </a:r>
          </a:p>
          <a:p>
            <a:r>
              <a:rPr lang="en-US" dirty="0" err="1"/>
              <a:t>BioRxiv</a:t>
            </a:r>
            <a:r>
              <a:rPr lang="en-US" dirty="0"/>
              <a:t> is for biological papers. </a:t>
            </a:r>
            <a:r>
              <a:rPr lang="en-US" dirty="0" err="1"/>
              <a:t>MedRxiv</a:t>
            </a:r>
            <a:r>
              <a:rPr lang="en-US" dirty="0"/>
              <a:t> for clinical ones. </a:t>
            </a:r>
            <a:r>
              <a:rPr lang="en-US" dirty="0" err="1"/>
              <a:t>ARxiv</a:t>
            </a:r>
            <a:r>
              <a:rPr lang="en-US" dirty="0"/>
              <a:t> for </a:t>
            </a:r>
            <a:r>
              <a:rPr lang="en-US"/>
              <a:t>everything else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C0DFB-C3BE-4A8E-8BDC-339088EC1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BioRxiv and Preprints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49C89E-D91A-4A87-82CE-30ADC497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24" y="125388"/>
            <a:ext cx="14382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CE494-29A7-4BAD-A74E-7D12AA8D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30" y="63448"/>
            <a:ext cx="1657581" cy="552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BD5021-E257-48CE-BA2C-B3EFC9AEC6A8}"/>
              </a:ext>
            </a:extLst>
          </p:cNvPr>
          <p:cNvSpPr txBox="1"/>
          <p:nvPr/>
        </p:nvSpPr>
        <p:spPr>
          <a:xfrm>
            <a:off x="3022862" y="6193779"/>
            <a:ext cx="6146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https://www.biorxiv.org/</a:t>
            </a:r>
            <a:r>
              <a:rPr lang="en-US"/>
              <a:t>        </a:t>
            </a:r>
            <a:r>
              <a:rPr lang="en-US">
                <a:hlinkClick r:id="rId5"/>
              </a:rPr>
              <a:t>https://www.preprints.org/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67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F8C935-C243-4963-B544-D919DCC14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85800"/>
            <a:ext cx="11233149" cy="2286000"/>
          </a:xfrm>
        </p:spPr>
        <p:txBody>
          <a:bodyPr/>
          <a:lstStyle/>
          <a:p>
            <a:r>
              <a:rPr lang="en-US" dirty="0"/>
              <a:t>You can search for a specific </a:t>
            </a:r>
            <a:r>
              <a:rPr lang="en-US" i="1" dirty="0"/>
              <a:t>sequence</a:t>
            </a:r>
            <a:r>
              <a:rPr lang="en-US" dirty="0"/>
              <a:t> on the Genome</a:t>
            </a:r>
          </a:p>
          <a:p>
            <a:r>
              <a:rPr lang="en-US" dirty="0"/>
              <a:t>Go back to the UCSC Genome Browser main window</a:t>
            </a:r>
          </a:p>
          <a:p>
            <a:pPr lvl="1"/>
            <a:r>
              <a:rPr lang="en-US" dirty="0"/>
              <a:t>Select human genome hg38</a:t>
            </a:r>
          </a:p>
          <a:p>
            <a:r>
              <a:rPr lang="en-US" dirty="0"/>
              <a:t>At the top, click on "Tools" and then on "</a:t>
            </a:r>
            <a:r>
              <a:rPr lang="en-US" b="1" dirty="0"/>
              <a:t>BLAT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Shortcut: "t b"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739B9-FCA8-4DC8-93F8-2181F30BB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Exercise: finding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D9440-4B6D-441B-AB13-B2260D85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31" y="3066973"/>
            <a:ext cx="8153400" cy="35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28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F8C935-C243-4963-B544-D919DCC14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85800"/>
            <a:ext cx="11233149" cy="6096000"/>
          </a:xfrm>
        </p:spPr>
        <p:txBody>
          <a:bodyPr/>
          <a:lstStyle/>
          <a:p>
            <a:r>
              <a:rPr lang="en-US" dirty="0"/>
              <a:t>You can search for a specific </a:t>
            </a:r>
            <a:r>
              <a:rPr lang="en-US" i="1" dirty="0"/>
              <a:t>sequence</a:t>
            </a:r>
            <a:r>
              <a:rPr lang="en-US" dirty="0"/>
              <a:t> on the Genome</a:t>
            </a:r>
          </a:p>
          <a:p>
            <a:r>
              <a:rPr lang="en-US" dirty="0"/>
              <a:t>Go back to the UCSC Genome Browser main window</a:t>
            </a:r>
          </a:p>
          <a:p>
            <a:pPr lvl="1"/>
            <a:r>
              <a:rPr lang="en-US" dirty="0"/>
              <a:t>Select human genome hg38</a:t>
            </a:r>
          </a:p>
          <a:p>
            <a:r>
              <a:rPr lang="en-US" dirty="0"/>
              <a:t>At the top, click on "Tools" and then on "BLAT"</a:t>
            </a:r>
          </a:p>
          <a:p>
            <a:pPr lvl="1"/>
            <a:r>
              <a:rPr lang="en-US" dirty="0"/>
              <a:t>Shortcut: "t b"</a:t>
            </a:r>
          </a:p>
          <a:p>
            <a:r>
              <a:rPr lang="en-US" dirty="0"/>
              <a:t>Look for this expressed sequence: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TTACCGATGTGGTTCTCCTCGATGTGCTCGATGAGGTCGGCCAGGGTGGGGAAGTGGAGTCCGCAGCCCCCGAATCGGCAGAGATGGAGTTTTGCCATTTGCCCAGGCTGGACTCGCAGTCCTGGACTCAACCACCTTGGCCTCCCAAAGTGCTGGGATTACAGGGGTTCCTGTTGAGATTAAAGTAAATGCATTTACCAGCATACATGTCATGGAAGACTGACTCTGCACCATGCTCTGTGACAAAAGGCTTCAAGATTAAACCGGTTTGCCCTTCTACCGTGAAGGTGAGCCGTGAAGTCTATTGCCCAGGGATTGGGGACGTTTGTATTAAAGAAGGTTTTGGAGTACAGAAGCAGGAAGATGTGTTGTGGAGATGCTGTTGGCAGAAACAACTGGCCTTGACTAAACAAACCAAGAGTTCCTACAGGAGCAGAGGCAACCGGGTGAAGGCTGACGCCCTTGCACAGGCTTGGGCAGCTCTTCTCCACATGTCCACGTGGCTCACTTCCTTACCTACTTCAGGGCTCTGCTCACACGTCACCTCCTCAAGAAGGCCTTCCCCAACTACCCTGTCCTCACTCCCACCCCTTACCCCTGCATTCCCTGTCCCTCTCACTCTGCTGTGGTTTATCCTACCTGACATAGAACAGGTTTATCTCCCTGTTGTCTAGCAGGCTTTTATCCAGTTCTGCTTTGCCGGACTGTATTAAGTAAGTCTCAGTTCCTGGGCTTTATCACTCAGCATGGGTGGAACACACGAAAATGGGATTTTCCTGTTCCCACTACAGCACTTTTCTTGTGGATACCACATCTCCCCATGTGCAATATTCTATTCCCATCTCACTCTTACCTTGTGCAGAGCTATTTTCTCAGAGCATGAGTCTCTGAACGGAAAATCTACTGCTTTGTGCCCTGCCTGAGGATAAGCTTCACCAGAGCAGTCTATATTGTTGTTGCTGTTGTTGTTGTTTATTGCTGTATTCCTAGCTTCTAGAACAGTGCCTGGCATGGCAATCAGTGGCATGAGTAAATTTATGAGTATATATAATGGACAAGTTTGGGAGAAGATAATTAGTTTGGAAACGGGAGAGTTTAGTGGGAGAGACAGGGCCCTGACTACCTCAAAAAGCAGCAGTACTATAAGAGGACAGAGTTTCTATTTTTCTGCCTGGTCTAGGACTTGTACTG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739B9-FCA8-4DC8-93F8-2181F30BB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Exercise: finding sequences (continued)</a:t>
            </a:r>
          </a:p>
        </p:txBody>
      </p:sp>
    </p:spTree>
    <p:extLst>
      <p:ext uri="{BB962C8B-B14F-4D97-AF65-F5344CB8AC3E}">
        <p14:creationId xmlns:p14="http://schemas.microsoft.com/office/powerpoint/2010/main" val="27835032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F8C935-C243-4963-B544-D919DCC14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8200"/>
            <a:ext cx="11233149" cy="2667000"/>
          </a:xfrm>
        </p:spPr>
        <p:txBody>
          <a:bodyPr/>
          <a:lstStyle/>
          <a:p>
            <a:r>
              <a:rPr lang="en-US" dirty="0"/>
              <a:t>What's the top score match?</a:t>
            </a:r>
          </a:p>
          <a:p>
            <a:r>
              <a:rPr lang="en-US" dirty="0"/>
              <a:t>Click on "browser" to visualize the matching region</a:t>
            </a:r>
          </a:p>
          <a:p>
            <a:r>
              <a:rPr lang="en-US" dirty="0"/>
              <a:t>Which transcript is this?</a:t>
            </a:r>
          </a:p>
          <a:p>
            <a:pPr lvl="1"/>
            <a:r>
              <a:rPr lang="en-US" dirty="0"/>
              <a:t>Hint: reset all user settings (top menu: Genome Browser tab, or shortcut "c r"</a:t>
            </a:r>
          </a:p>
          <a:p>
            <a:pPr lvl="1"/>
            <a:r>
              <a:rPr lang="en-US" dirty="0"/>
              <a:t>Hint: scroll down, and under the "GENCODE" track, select "full" visualization and then "refresh"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739B9-FCA8-4DC8-93F8-2181F30BB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Exercise: finding sequences (continued)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E6D19-1C3A-4AA7-A551-48AFCC161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51"/>
          <a:stretch/>
        </p:blipFill>
        <p:spPr>
          <a:xfrm>
            <a:off x="2590800" y="3581400"/>
            <a:ext cx="6410171" cy="662153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90DE772-D35C-4EB5-B5ED-F6D524A3EFD3}"/>
              </a:ext>
            </a:extLst>
          </p:cNvPr>
          <p:cNvSpPr txBox="1">
            <a:spLocks/>
          </p:cNvSpPr>
          <p:nvPr/>
        </p:nvSpPr>
        <p:spPr>
          <a:xfrm>
            <a:off x="527051" y="4603750"/>
            <a:ext cx="11233149" cy="220980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Zoom out to a region exactly +/- 100,000 nucleotides from the matched one</a:t>
            </a:r>
          </a:p>
          <a:p>
            <a:pPr lvl="1"/>
            <a:r>
              <a:rPr lang="en-US" dirty="0"/>
              <a:t>Hint: use simple </a:t>
            </a:r>
            <a:r>
              <a:rPr lang="en-US" dirty="0" err="1"/>
              <a:t>arithmetics</a:t>
            </a:r>
            <a:r>
              <a:rPr lang="en-US" dirty="0"/>
              <a:t> and genomic coordinates</a:t>
            </a:r>
          </a:p>
          <a:p>
            <a:r>
              <a:rPr lang="en-US" dirty="0"/>
              <a:t>Using the table browser as in the previous exercise, extract the gene symbols and coordinates in this region</a:t>
            </a:r>
          </a:p>
        </p:txBody>
      </p:sp>
    </p:spTree>
    <p:extLst>
      <p:ext uri="{BB962C8B-B14F-4D97-AF65-F5344CB8AC3E}">
        <p14:creationId xmlns:p14="http://schemas.microsoft.com/office/powerpoint/2010/main" val="2175438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E1559-1F6C-44A4-B9C0-6CFA77333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Tutorials on UCSC Genome Browser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46933-3656-4548-BD61-FAB0BFF63B3E}"/>
              </a:ext>
            </a:extLst>
          </p:cNvPr>
          <p:cNvSpPr txBox="1"/>
          <p:nvPr/>
        </p:nvSpPr>
        <p:spPr>
          <a:xfrm>
            <a:off x="381000" y="914400"/>
            <a:ext cx="1137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hlinkClick r:id="rId2"/>
              </a:rPr>
              <a:t>https://genome.ucsc.edu/training/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9C0DC-A4A1-4BA6-9BD0-DC30DD6B2F9C}"/>
              </a:ext>
            </a:extLst>
          </p:cNvPr>
          <p:cNvSpPr txBox="1"/>
          <p:nvPr/>
        </p:nvSpPr>
        <p:spPr>
          <a:xfrm>
            <a:off x="381000" y="2017217"/>
            <a:ext cx="5410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entury Gothic" panose="020B0502020202020204" pitchFamily="34" charset="0"/>
              </a:rPr>
              <a:t>More Topics, like: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Advanced Browsing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Creating custom links with coordinates + preloaded tracks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Coronavirus genome browser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Saving and sharing sessions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Controlling graphics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PCR simulator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entury Gothic" panose="020B0502020202020204" pitchFamily="34" charset="0"/>
              </a:rPr>
              <a:t>dbSNP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E290A-5922-4422-9E1C-3B04C4473856}"/>
              </a:ext>
            </a:extLst>
          </p:cNvPr>
          <p:cNvSpPr txBox="1"/>
          <p:nvPr/>
        </p:nvSpPr>
        <p:spPr>
          <a:xfrm>
            <a:off x="6553200" y="2017216"/>
            <a:ext cx="5410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entury Gothic" panose="020B0502020202020204" pitchFamily="34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Available Datasets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Visualize genome region features as a 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Finding SNPs upstream of a gene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Identifying exon number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Identifying codon number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Multi-region view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Alternate haplotypes</a:t>
            </a:r>
          </a:p>
        </p:txBody>
      </p:sp>
    </p:spTree>
    <p:extLst>
      <p:ext uri="{BB962C8B-B14F-4D97-AF65-F5344CB8AC3E}">
        <p14:creationId xmlns:p14="http://schemas.microsoft.com/office/powerpoint/2010/main" val="7181372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3ED6E-E44C-4B11-B424-859AB3DEB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most common question about UCSC Genome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6C65E-EC02-4AA0-81A0-B2BD6089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956917"/>
            <a:ext cx="8345065" cy="4944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40D15-6498-48C5-A88D-BD15AEAFC68F}"/>
              </a:ext>
            </a:extLst>
          </p:cNvPr>
          <p:cNvSpPr txBox="1"/>
          <p:nvPr/>
        </p:nvSpPr>
        <p:spPr>
          <a:xfrm>
            <a:off x="1304047" y="6248400"/>
            <a:ext cx="9583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http://genome.ucsc.edu/cgi-bin/das/hg19/dna?segment=chr1:100000,200000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749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D426AC-EA51-4A97-9C1E-D485B904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45" y="1371600"/>
            <a:ext cx="3305636" cy="172426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06FC8-67EF-40FF-9EF2-3D122F15A1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915887"/>
          </a:xfrm>
        </p:spPr>
        <p:txBody>
          <a:bodyPr/>
          <a:lstStyle/>
          <a:p>
            <a:r>
              <a:rPr lang="en-US" dirty="0"/>
              <a:t>From the top Bioinformatics Tools lab in the world, led by </a:t>
            </a:r>
            <a:r>
              <a:rPr lang="en-US" dirty="0" err="1"/>
              <a:t>Avi</a:t>
            </a:r>
            <a:r>
              <a:rPr lang="en-US" dirty="0"/>
              <a:t> </a:t>
            </a:r>
            <a:r>
              <a:rPr lang="en-US" dirty="0" err="1"/>
              <a:t>Ma'ayan</a:t>
            </a:r>
            <a:r>
              <a:rPr lang="en-US" dirty="0"/>
              <a:t> at Mount Sinai Research Center, New York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3C6A8-895F-453F-A567-53094C18C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Harmonizome</a:t>
            </a:r>
          </a:p>
        </p:txBody>
      </p:sp>
      <p:pic>
        <p:nvPicPr>
          <p:cNvPr id="6146" name="Picture 2" descr="Frequently Asked Questions (FAQs) | Mount Sinai - New York">
            <a:extLst>
              <a:ext uri="{FF2B5EF4-FFF2-40B4-BE49-F238E27FC236}">
                <a16:creationId xmlns:a16="http://schemas.microsoft.com/office/drawing/2014/main" id="{52CF74CF-29C7-4433-B446-A3BB7541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629329"/>
            <a:ext cx="2794670" cy="152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2CDA0AC-15DB-4596-9FEE-52F5A5F364DC}"/>
              </a:ext>
            </a:extLst>
          </p:cNvPr>
          <p:cNvSpPr txBox="1">
            <a:spLocks/>
          </p:cNvSpPr>
          <p:nvPr/>
        </p:nvSpPr>
        <p:spPr>
          <a:xfrm>
            <a:off x="527051" y="3290029"/>
            <a:ext cx="11233149" cy="3339371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biggest multi-topic Google-like engine for biological queries, aggregating </a:t>
            </a:r>
            <a:r>
              <a:rPr lang="en-US" i="1" dirty="0"/>
              <a:t>harmoniously</a:t>
            </a:r>
            <a:r>
              <a:rPr lang="en-US" dirty="0"/>
              <a:t> all existing databases. They have huge computers and lots of people and money dedicated to this</a:t>
            </a:r>
          </a:p>
          <a:p>
            <a:r>
              <a:rPr lang="en-US" dirty="0"/>
              <a:t>Focusing on:</a:t>
            </a:r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Gene sets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Diseases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E7E47-65C8-45FF-BA27-B326DD7BEC2D}"/>
              </a:ext>
            </a:extLst>
          </p:cNvPr>
          <p:cNvSpPr txBox="1"/>
          <p:nvPr/>
        </p:nvSpPr>
        <p:spPr>
          <a:xfrm>
            <a:off x="3023532" y="6437392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https://maayanlab.cloud/Harmonizome/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436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1A2D3-B10C-4098-BEB2-A7769D4A69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1066800"/>
            <a:ext cx="11233149" cy="5184576"/>
          </a:xfrm>
        </p:spPr>
        <p:txBody>
          <a:bodyPr/>
          <a:lstStyle/>
          <a:p>
            <a:r>
              <a:rPr lang="en-US" dirty="0"/>
              <a:t>Search for "</a:t>
            </a:r>
            <a:r>
              <a:rPr lang="en-US" dirty="0" err="1"/>
              <a:t>achilles</a:t>
            </a:r>
            <a:r>
              <a:rPr lang="en-US" dirty="0"/>
              <a:t>": what is the "Achilles database"?</a:t>
            </a:r>
          </a:p>
          <a:p>
            <a:endParaRPr lang="en-US" dirty="0"/>
          </a:p>
          <a:p>
            <a:r>
              <a:rPr lang="en-US" dirty="0"/>
              <a:t>Search for SLC25A12</a:t>
            </a:r>
          </a:p>
          <a:p>
            <a:pPr lvl="1"/>
            <a:r>
              <a:rPr lang="en-US" dirty="0"/>
              <a:t>Gene: enumerate all databases providing information about this gene</a:t>
            </a:r>
          </a:p>
          <a:p>
            <a:pPr lvl="1"/>
            <a:r>
              <a:rPr lang="en-US" dirty="0"/>
              <a:t>Gene set: how many physical interactors does SLC25A12 have?</a:t>
            </a:r>
          </a:p>
          <a:p>
            <a:pPr lvl="2"/>
            <a:r>
              <a:rPr lang="en-US" dirty="0"/>
              <a:t>Compare this results with that obtained from BioGrid</a:t>
            </a:r>
          </a:p>
          <a:p>
            <a:pPr lvl="2"/>
            <a:endParaRPr lang="en-US" dirty="0"/>
          </a:p>
          <a:p>
            <a:r>
              <a:rPr lang="en-US" dirty="0"/>
              <a:t>Search for "Alzheimer disease"</a:t>
            </a:r>
          </a:p>
          <a:p>
            <a:pPr lvl="1"/>
            <a:r>
              <a:rPr lang="en-US" dirty="0"/>
              <a:t>How many "gene sets" are associated to this pathology?</a:t>
            </a:r>
          </a:p>
          <a:p>
            <a:pPr lvl="1"/>
            <a:endParaRPr lang="en-US" dirty="0"/>
          </a:p>
          <a:p>
            <a:r>
              <a:rPr lang="en-US" dirty="0"/>
              <a:t>Search for "Dodo"</a:t>
            </a:r>
          </a:p>
          <a:p>
            <a:pPr lvl="1"/>
            <a:r>
              <a:rPr lang="en-US" dirty="0"/>
              <a:t>Harmonizome is focusing on genes and gene sets</a:t>
            </a:r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2724-B0D3-477B-9F7A-444898C3E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 about Harmonizome</a:t>
            </a:r>
          </a:p>
        </p:txBody>
      </p:sp>
    </p:spTree>
    <p:extLst>
      <p:ext uri="{BB962C8B-B14F-4D97-AF65-F5344CB8AC3E}">
        <p14:creationId xmlns:p14="http://schemas.microsoft.com/office/powerpoint/2010/main" val="2440155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Federico M. Giorgi, PhD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Department of </a:t>
            </a:r>
            <a:r>
              <a:rPr lang="it-IT" dirty="0" err="1"/>
              <a:t>Pharmacy</a:t>
            </a:r>
            <a:r>
              <a:rPr lang="it-IT" dirty="0"/>
              <a:t> and </a:t>
            </a:r>
            <a:r>
              <a:rPr lang="it-IT" dirty="0" err="1"/>
              <a:t>Biotechnology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federico.giorgi@unibo.it</a:t>
            </a:r>
          </a:p>
        </p:txBody>
      </p:sp>
    </p:spTree>
    <p:extLst>
      <p:ext uri="{BB962C8B-B14F-4D97-AF65-F5344CB8AC3E}">
        <p14:creationId xmlns:p14="http://schemas.microsoft.com/office/powerpoint/2010/main" val="22694129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rning sign">
            <a:extLst>
              <a:ext uri="{FF2B5EF4-FFF2-40B4-BE49-F238E27FC236}">
                <a16:creationId xmlns:a16="http://schemas.microsoft.com/office/drawing/2014/main" id="{59E5586F-9481-4D8C-B69F-F922AAD1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996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F6A4-A00B-473F-88B4-4179F1B01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Solution: find the image manipulation (1)</a:t>
            </a:r>
          </a:p>
        </p:txBody>
      </p:sp>
      <p:pic>
        <p:nvPicPr>
          <p:cNvPr id="19458" name="Picture 2" descr="Image">
            <a:extLst>
              <a:ext uri="{FF2B5EF4-FFF2-40B4-BE49-F238E27FC236}">
                <a16:creationId xmlns:a16="http://schemas.microsoft.com/office/drawing/2014/main" id="{CB5E36AB-78A3-4EDC-817C-24FB3C36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781658"/>
            <a:ext cx="8351837" cy="600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7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E0A366-30BD-4AF0-94F5-45ABFB60D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1068287"/>
          </a:xfrm>
        </p:spPr>
        <p:txBody>
          <a:bodyPr/>
          <a:lstStyle/>
          <a:p>
            <a:r>
              <a:rPr lang="en-US" sz="2400" dirty="0"/>
              <a:t>Hydroxychloroquine paper: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https://www.medrxiv.org/content/10.1101/2020.03.16.20037135v1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5A321-34B9-46EE-8487-866A16745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Example of a Preprint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C6550-C436-4D24-B3EF-202A61F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28800"/>
            <a:ext cx="3989204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04C37-2B84-47CA-A0E0-52EEF2C6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273" y="1913389"/>
            <a:ext cx="6211167" cy="1543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F473B-FFC0-4823-A7CA-4D9EC874449A}"/>
              </a:ext>
            </a:extLst>
          </p:cNvPr>
          <p:cNvSpPr txBox="1"/>
          <p:nvPr/>
        </p:nvSpPr>
        <p:spPr>
          <a:xfrm>
            <a:off x="5334000" y="5296748"/>
            <a:ext cx="670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linkClick r:id="rId5"/>
              </a:rPr>
              <a:t>https://www.thelancet.com/journals/eclinm/article/PIIS2589-5370(21)00053-5/fulltext</a:t>
            </a:r>
            <a:endParaRPr 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103CE-873A-43CB-A2A4-84747C60BAFC}"/>
              </a:ext>
            </a:extLst>
          </p:cNvPr>
          <p:cNvSpPr txBox="1"/>
          <p:nvPr/>
        </p:nvSpPr>
        <p:spPr>
          <a:xfrm>
            <a:off x="6096000" y="5589746"/>
            <a:ext cx="4648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solidFill>
                  <a:srgbClr val="505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Among 197 participants who met the COVID-19 definition at enrollment, time to symptom resolution did not differ by group</a:t>
            </a:r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77C533-EDA2-4891-AD92-6DEC8E3AE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84" y="4012436"/>
            <a:ext cx="3989204" cy="1236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5AAD1-CD88-3C4D-0116-CDA50ACC0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287212"/>
            <a:ext cx="4754396" cy="240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155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F6A4-A00B-473F-88B4-4179F1B01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Solution: find the image manipulation (2)</a:t>
            </a:r>
          </a:p>
        </p:txBody>
      </p:sp>
      <p:pic>
        <p:nvPicPr>
          <p:cNvPr id="14338" name="Picture 2" descr="Image">
            <a:extLst>
              <a:ext uri="{FF2B5EF4-FFF2-40B4-BE49-F238E27FC236}">
                <a16:creationId xmlns:a16="http://schemas.microsoft.com/office/drawing/2014/main" id="{CC86A009-9638-4A41-9953-49DD2D76D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747838"/>
            <a:ext cx="89630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034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F6A4-A00B-473F-88B4-4179F1B01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Solution: find the image manipulation (3)</a:t>
            </a:r>
          </a:p>
        </p:txBody>
      </p:sp>
      <p:pic>
        <p:nvPicPr>
          <p:cNvPr id="16386" name="Picture 2" descr="Image">
            <a:extLst>
              <a:ext uri="{FF2B5EF4-FFF2-40B4-BE49-F238E27FC236}">
                <a16:creationId xmlns:a16="http://schemas.microsoft.com/office/drawing/2014/main" id="{7202D90B-BF94-49E9-8E4B-660BFB75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0675"/>
            <a:ext cx="12192000" cy="36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53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4DFFD-1691-4CC5-AA44-1C0679B45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Solution: find the image manipulation (4)</a:t>
            </a:r>
          </a:p>
          <a:p>
            <a:endParaRPr lang="en-US"/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E90CB394-86CC-48EC-9F0E-C89B22AA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7247569" cy="507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6F4B3D-0FC5-444A-9EE9-50E9070EFBF1}"/>
              </a:ext>
            </a:extLst>
          </p:cNvPr>
          <p:cNvSpPr/>
          <p:nvPr/>
        </p:nvSpPr>
        <p:spPr>
          <a:xfrm>
            <a:off x="1971674" y="1260475"/>
            <a:ext cx="2667000" cy="2514600"/>
          </a:xfrm>
          <a:prstGeom prst="round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EF669-3792-409A-A721-D22983043D11}"/>
              </a:ext>
            </a:extLst>
          </p:cNvPr>
          <p:cNvSpPr/>
          <p:nvPr/>
        </p:nvSpPr>
        <p:spPr>
          <a:xfrm>
            <a:off x="5690709" y="3705225"/>
            <a:ext cx="2667000" cy="2514600"/>
          </a:xfrm>
          <a:prstGeom prst="round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860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98D43-2506-4DC9-BEA0-B5F8298B4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Solution: find the image manipulation (5)</a:t>
            </a:r>
          </a:p>
        </p:txBody>
      </p:sp>
      <p:pic>
        <p:nvPicPr>
          <p:cNvPr id="23554" name="Picture 2" descr="Image">
            <a:extLst>
              <a:ext uri="{FF2B5EF4-FFF2-40B4-BE49-F238E27FC236}">
                <a16:creationId xmlns:a16="http://schemas.microsoft.com/office/drawing/2014/main" id="{06D26CDC-3AE6-40DC-8076-2D2F2D86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92000" cy="5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9594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98D43-2506-4DC9-BEA0-B5F8298B4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Solution: find the image manipulation (7)</a:t>
            </a:r>
          </a:p>
        </p:txBody>
      </p:sp>
      <p:pic>
        <p:nvPicPr>
          <p:cNvPr id="24578" name="Picture 2" descr="file">
            <a:extLst>
              <a:ext uri="{FF2B5EF4-FFF2-40B4-BE49-F238E27FC236}">
                <a16:creationId xmlns:a16="http://schemas.microsoft.com/office/drawing/2014/main" id="{EB89A515-0279-4904-8294-A3C37C05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671512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5391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98D43-2506-4DC9-BEA0-B5F8298B4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Solution: find the image manipulation (7)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6124D-9F5D-60FB-8AF3-EC76FA31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685800"/>
            <a:ext cx="3251619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F7050-809C-5221-8A29-3365FEAC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879703"/>
            <a:ext cx="3097125" cy="2549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03825-FFE7-B57B-38F7-838527D17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57600"/>
            <a:ext cx="3131882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50428-7B99-4CD2-0722-C0C9CBA8C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2985"/>
            <a:ext cx="3383809" cy="29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103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98D43-2506-4DC9-BEA0-B5F8298B4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Solution: find the image manipulation (7)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79CF0F-8027-BEB2-4EFC-509770E0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56783"/>
            <a:ext cx="451457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8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44DFE1-35C8-42FE-9340-AAA5BA964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1" y="836713"/>
            <a:ext cx="6172200" cy="5868887"/>
          </a:xfrm>
        </p:spPr>
        <p:txBody>
          <a:bodyPr/>
          <a:lstStyle/>
          <a:p>
            <a:r>
              <a:rPr lang="en-US" dirty="0"/>
              <a:t>A parameter to decide how much a Journal is authoritative</a:t>
            </a:r>
          </a:p>
          <a:p>
            <a:r>
              <a:rPr lang="en-US" dirty="0"/>
              <a:t>Based on </a:t>
            </a:r>
            <a:r>
              <a:rPr lang="en-US" b="1" dirty="0"/>
              <a:t>how many citations/year</a:t>
            </a:r>
            <a:r>
              <a:rPr lang="en-US" dirty="0"/>
              <a:t> its publications receive</a:t>
            </a:r>
          </a:p>
          <a:p>
            <a:r>
              <a:rPr lang="en-US" dirty="0"/>
              <a:t>There are many tools providing impact reports, like </a:t>
            </a:r>
            <a:r>
              <a:rPr lang="en-US" dirty="0" err="1">
                <a:hlinkClick r:id="rId2"/>
              </a:rPr>
              <a:t>Scimago</a:t>
            </a:r>
            <a:r>
              <a:rPr lang="en-US" dirty="0">
                <a:hlinkClick r:id="rId2"/>
              </a:rPr>
              <a:t> Journal Reports</a:t>
            </a:r>
            <a:r>
              <a:rPr lang="en-US" dirty="0"/>
              <a:t> (SJR)</a:t>
            </a:r>
          </a:p>
          <a:p>
            <a:r>
              <a:rPr lang="en-US" dirty="0"/>
              <a:t>However, the official one is calculate by Clarivate and is not free</a:t>
            </a:r>
          </a:p>
          <a:p>
            <a:r>
              <a:rPr lang="en-US" dirty="0"/>
              <a:t>A paper in a high-IF journal is usually more well-received by other scientists</a:t>
            </a:r>
          </a:p>
          <a:p>
            <a:r>
              <a:rPr lang="en-US" dirty="0"/>
              <a:t>Usually Bioinformatics by itself </a:t>
            </a:r>
            <a:r>
              <a:rPr lang="en-US"/>
              <a:t>can publish </a:t>
            </a:r>
            <a:r>
              <a:rPr lang="en-US" dirty="0"/>
              <a:t>a good study around IF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3E5C6-19D4-482E-B02D-B380C7930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Impact Factor - IF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FC6D3-9F6F-457D-A534-C6EE35E5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80" y="730066"/>
            <a:ext cx="5154415" cy="59755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29A21B-A8CD-4CCB-BA58-72ABB9A5F359}"/>
              </a:ext>
            </a:extLst>
          </p:cNvPr>
          <p:cNvCxnSpPr>
            <a:cxnSpLocks/>
          </p:cNvCxnSpPr>
          <p:nvPr/>
        </p:nvCxnSpPr>
        <p:spPr>
          <a:xfrm flipV="1">
            <a:off x="4953000" y="4191000"/>
            <a:ext cx="144780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89A786-934C-4202-8E47-BF0F76294B14}"/>
              </a:ext>
            </a:extLst>
          </p:cNvPr>
          <p:cNvSpPr txBox="1"/>
          <p:nvPr/>
        </p:nvSpPr>
        <p:spPr>
          <a:xfrm>
            <a:off x="7620000" y="302627"/>
            <a:ext cx="3581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entury Gothic" panose="020B0502020202020204" pitchFamily="34" charset="0"/>
                <a:hlinkClick r:id="rId4"/>
              </a:rPr>
              <a:t>Clarivate IFs in 2019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5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B59F8D-1C0E-4168-9B26-99904A52D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868887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Pubmed</a:t>
            </a:r>
            <a:endParaRPr lang="en-US" b="1" dirty="0"/>
          </a:p>
          <a:p>
            <a:pPr lvl="1"/>
            <a:r>
              <a:rPr lang="en-US" dirty="0"/>
              <a:t>How many papers are retrieved by searching for "Hitler"?</a:t>
            </a:r>
          </a:p>
          <a:p>
            <a:pPr lvl="1"/>
            <a:r>
              <a:rPr lang="en-US" dirty="0"/>
              <a:t>With Hitler in the title: Hitler[title]</a:t>
            </a:r>
          </a:p>
          <a:p>
            <a:pPr lvl="1"/>
            <a:r>
              <a:rPr lang="en-US" dirty="0"/>
              <a:t>Authored by Hitler him/herself: Hitler[author]</a:t>
            </a:r>
          </a:p>
          <a:p>
            <a:r>
              <a:rPr lang="en-US" dirty="0"/>
              <a:t>Using </a:t>
            </a:r>
            <a:r>
              <a:rPr lang="en-US" b="1" dirty="0"/>
              <a:t>Google Scholar</a:t>
            </a:r>
            <a:r>
              <a:rPr lang="en-US" dirty="0"/>
              <a:t>, look for my PhD thesis</a:t>
            </a:r>
          </a:p>
          <a:p>
            <a:pPr lvl="1"/>
            <a:r>
              <a:rPr lang="en-US" dirty="0"/>
              <a:t>Could you find it on PubMed or Scopus?</a:t>
            </a:r>
          </a:p>
          <a:p>
            <a:r>
              <a:rPr lang="en-US" dirty="0"/>
              <a:t>Using </a:t>
            </a:r>
            <a:r>
              <a:rPr lang="en-US" b="1" dirty="0"/>
              <a:t>JANE</a:t>
            </a:r>
            <a:r>
              <a:rPr lang="en-US" dirty="0"/>
              <a:t>, type in the abstract of an imaginary paper, and find out to which journal you should submit it to</a:t>
            </a:r>
          </a:p>
          <a:p>
            <a:pPr lvl="1"/>
            <a:r>
              <a:rPr lang="en-US" dirty="0"/>
              <a:t>Also, find likely experts on that topic</a:t>
            </a:r>
          </a:p>
          <a:p>
            <a:r>
              <a:rPr lang="en-US" dirty="0"/>
              <a:t>Using </a:t>
            </a:r>
            <a:r>
              <a:rPr lang="en-US" b="1" dirty="0" err="1"/>
              <a:t>BioRxiv</a:t>
            </a:r>
            <a:r>
              <a:rPr lang="en-US" dirty="0"/>
              <a:t>, search for any 10 papers related to "coronavirus"</a:t>
            </a:r>
          </a:p>
          <a:p>
            <a:pPr lvl="1"/>
            <a:r>
              <a:rPr lang="en-US" dirty="0"/>
              <a:t>How many have been also peer-reviewed and published?</a:t>
            </a:r>
          </a:p>
          <a:p>
            <a:r>
              <a:rPr lang="en-US" dirty="0"/>
              <a:t>Using </a:t>
            </a:r>
            <a:r>
              <a:rPr lang="en-US" b="1" dirty="0"/>
              <a:t>SCOPUS</a:t>
            </a:r>
            <a:r>
              <a:rPr lang="en-US" dirty="0"/>
              <a:t>, retrieve the publications of your </a:t>
            </a:r>
            <a:r>
              <a:rPr lang="en-US" dirty="0" err="1"/>
              <a:t>favourite</a:t>
            </a:r>
            <a:r>
              <a:rPr lang="en-US" dirty="0"/>
              <a:t> Genomics teacher (you may need to login). Find the number of publications</a:t>
            </a:r>
          </a:p>
          <a:p>
            <a:pPr lvl="1"/>
            <a:r>
              <a:rPr lang="en-US" dirty="0"/>
              <a:t>What is the H-index? Click on "view h-graph"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D2324-A569-4A6B-B853-05B948112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on searching for Papers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05D4D2-8876-4371-8D55-B2453A21C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620688"/>
            <a:ext cx="1746575" cy="25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88831-E018-47E5-B514-8E1D7F4C9714}"/>
              </a:ext>
            </a:extLst>
          </p:cNvPr>
          <p:cNvCxnSpPr>
            <a:cxnSpLocks/>
          </p:cNvCxnSpPr>
          <p:nvPr/>
        </p:nvCxnSpPr>
        <p:spPr>
          <a:xfrm flipV="1">
            <a:off x="7467600" y="2209800"/>
            <a:ext cx="2209800" cy="533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5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10590-9F72-449C-B74E-7553D2AAA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Predatory Journals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5EC9D1-052E-4037-B587-D9298C650F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2" y="836712"/>
            <a:ext cx="8540748" cy="6021288"/>
          </a:xfrm>
        </p:spPr>
        <p:txBody>
          <a:bodyPr/>
          <a:lstStyle/>
          <a:p>
            <a:r>
              <a:rPr lang="en-US" dirty="0"/>
              <a:t>Not all Journals aim at scientific progress</a:t>
            </a:r>
          </a:p>
          <a:p>
            <a:endParaRPr lang="en-US" dirty="0"/>
          </a:p>
          <a:p>
            <a:r>
              <a:rPr lang="en-US" dirty="0"/>
              <a:t>Some, care only about money $$$</a:t>
            </a:r>
          </a:p>
          <a:p>
            <a:endParaRPr lang="en-US" dirty="0"/>
          </a:p>
          <a:p>
            <a:r>
              <a:rPr lang="en-US" dirty="0"/>
              <a:t>They will ask for 1000-2000 Euros to "publish" your paper after fake "peer review". It will be available online but have zero value for international metrics</a:t>
            </a:r>
          </a:p>
          <a:p>
            <a:endParaRPr lang="en-US" dirty="0"/>
          </a:p>
          <a:p>
            <a:r>
              <a:rPr lang="en-US" dirty="0"/>
              <a:t>These journals are not indexed in SCOPUS</a:t>
            </a:r>
          </a:p>
          <a:p>
            <a:endParaRPr lang="en-US" dirty="0"/>
          </a:p>
          <a:p>
            <a:r>
              <a:rPr lang="en-US" dirty="0"/>
              <a:t>A curated list compiled by a librarian called </a:t>
            </a:r>
            <a:r>
              <a:rPr lang="en-US"/>
              <a:t>Beall is not updated anymore, but it is still here: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So, be careful!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A5CB1-354A-4C9A-A8DD-3062D9869687}"/>
              </a:ext>
            </a:extLst>
          </p:cNvPr>
          <p:cNvSpPr txBox="1"/>
          <p:nvPr/>
        </p:nvSpPr>
        <p:spPr>
          <a:xfrm>
            <a:off x="7112000" y="5486400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GB" sz="1800" u="sng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https://beallslist.net/</a:t>
            </a:r>
            <a:endParaRPr lang="en-GB" sz="1800" u="sng" dirty="0">
              <a:solidFill>
                <a:srgbClr val="0563C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0988C-DA4C-45C3-9C65-D6E5CD676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71169"/>
            <a:ext cx="2581275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2C7C3-CF74-968B-5F6E-29612A790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5855305"/>
            <a:ext cx="5363440" cy="9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20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954E04-9CEA-4AF4-B3AD-2888076EE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50826"/>
            <a:ext cx="11233149" cy="6248400"/>
          </a:xfrm>
        </p:spPr>
        <p:txBody>
          <a:bodyPr/>
          <a:lstStyle/>
          <a:p>
            <a:r>
              <a:rPr lang="en-US" dirty="0"/>
              <a:t>Pubpeer is officially an "online journal club" to discuss papers</a:t>
            </a:r>
          </a:p>
          <a:p>
            <a:endParaRPr lang="en-US" sz="2000" dirty="0"/>
          </a:p>
          <a:p>
            <a:r>
              <a:rPr lang="en-US" dirty="0"/>
              <a:t>In reality, it is where concerns about publications are expressed, with the possibility to remain anonymous</a:t>
            </a:r>
          </a:p>
          <a:p>
            <a:endParaRPr lang="en-US" sz="2000" dirty="0"/>
          </a:p>
          <a:p>
            <a:r>
              <a:rPr lang="en-US" dirty="0"/>
              <a:t>Sometimes authors publish "forged" data, i.e., manipulated somehow to make their paper look better</a:t>
            </a:r>
          </a:p>
          <a:p>
            <a:endParaRPr lang="en-US" sz="2000" dirty="0"/>
          </a:p>
          <a:p>
            <a:r>
              <a:rPr lang="en-US" dirty="0"/>
              <a:t>Usually, this is first shown and discussed on Pubpeer, then an official message is submitted to the Journal Editor</a:t>
            </a:r>
          </a:p>
          <a:p>
            <a:endParaRPr lang="en-US" sz="2000" dirty="0"/>
          </a:p>
          <a:p>
            <a:r>
              <a:rPr lang="en-US" dirty="0"/>
              <a:t>If the authors cannot explain why the data looks manipulated, they will have to CORRECT or RETRACT the paper, a great shame</a:t>
            </a:r>
          </a:p>
          <a:p>
            <a:endParaRPr lang="en-US" sz="2000" dirty="0"/>
          </a:p>
          <a:p>
            <a:r>
              <a:rPr lang="en-US" dirty="0"/>
              <a:t>These phenomena are monitored by Retraction Watch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5464-3277-4004-9C36-66EF7190F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Pubpeer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7672B-18E1-4EFF-A459-09679570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80911"/>
            <a:ext cx="1943371" cy="647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4FAA9-FA12-4ADD-B649-619C1EDD91F4}"/>
              </a:ext>
            </a:extLst>
          </p:cNvPr>
          <p:cNvSpPr txBox="1"/>
          <p:nvPr/>
        </p:nvSpPr>
        <p:spPr>
          <a:xfrm>
            <a:off x="2895600" y="6472793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https://retractionwatch.com/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0B19C-649E-49E8-96F9-DEAACE85A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417" y="5791051"/>
            <a:ext cx="2743583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5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EAA6B1-ABE7-492A-A2BB-204F2EE3F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762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https://pubpeer.com/publications/569EB2CE7A7335D7F3F8F3FF310936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575A8-707B-4FF9-9464-1688EC495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Example found </a:t>
            </a:r>
            <a:r>
              <a:rPr lang="en-US" dirty="0"/>
              <a:t>by Pubpeer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06AED-07A9-422E-9AB3-F1A0F6940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905000"/>
            <a:ext cx="6715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2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6CDC9-CAB4-44B5-AAFE-301E7E7F9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Examples of forged papers found by Pubpeer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191829E-5C90-490C-BA97-F830E2B4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80" y="662928"/>
            <a:ext cx="7215840" cy="55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90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17C2D-848C-49E8-B63A-14E5EC523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Book of this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F14AA-7523-44CD-A585-88C5345F8199}"/>
              </a:ext>
            </a:extLst>
          </p:cNvPr>
          <p:cNvSpPr txBox="1"/>
          <p:nvPr/>
        </p:nvSpPr>
        <p:spPr>
          <a:xfrm>
            <a:off x="2667000" y="6444218"/>
            <a:ext cx="614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2"/>
              </a:rPr>
              <a:t>http://pevsnerlab.kennedykrieger.org/php/index.php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1026" name="Picture 2" descr="Image 1 - NEW Bioinformatics and Functional Genomics 3rd Ed. Hardcover by Pevsner (Wiley)">
            <a:extLst>
              <a:ext uri="{FF2B5EF4-FFF2-40B4-BE49-F238E27FC236}">
                <a16:creationId xmlns:a16="http://schemas.microsoft.com/office/drawing/2014/main" id="{DAE3834E-65CF-446A-B403-68CCC3D0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769" y="1143000"/>
            <a:ext cx="3515942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92FBF-84B1-412B-AF00-ED4195D8AB72}"/>
              </a:ext>
            </a:extLst>
          </p:cNvPr>
          <p:cNvSpPr txBox="1"/>
          <p:nvPr/>
        </p:nvSpPr>
        <p:spPr>
          <a:xfrm>
            <a:off x="304800" y="620688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Bioinformatics and Functional Genomics – third edition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By Jonathan Pevsner</a:t>
            </a:r>
          </a:p>
        </p:txBody>
      </p:sp>
      <p:pic>
        <p:nvPicPr>
          <p:cNvPr id="1028" name="Picture 4" descr="Home">
            <a:extLst>
              <a:ext uri="{FF2B5EF4-FFF2-40B4-BE49-F238E27FC236}">
                <a16:creationId xmlns:a16="http://schemas.microsoft.com/office/drawing/2014/main" id="{C5F5E273-46A0-4D1A-ACC3-3D54992F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791200"/>
            <a:ext cx="3515942" cy="5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nathan Pevsner - The Solomon H Snyder Department of Neuroscience">
            <a:extLst>
              <a:ext uri="{FF2B5EF4-FFF2-40B4-BE49-F238E27FC236}">
                <a16:creationId xmlns:a16="http://schemas.microsoft.com/office/drawing/2014/main" id="{E91781C9-931E-46B0-8738-2EBFDCF8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91266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ere is Baltimore, MD? Where is Baltimore Located in the US Map">
            <a:extLst>
              <a:ext uri="{FF2B5EF4-FFF2-40B4-BE49-F238E27FC236}">
                <a16:creationId xmlns:a16="http://schemas.microsoft.com/office/drawing/2014/main" id="{FA114E43-02DF-4844-97EC-AD3D1067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162567"/>
            <a:ext cx="369816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10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6CDC9-CAB4-44B5-AAFE-301E7E7F9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Examples of forged papers found by Pubpeer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11B3DD-422F-4CA0-A9CB-D5C68656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29" y="652462"/>
            <a:ext cx="7243141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48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EDF92-C58D-4F61-A9E8-18521AE50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Advanced level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59EF103-C69A-42E4-A873-1BDB6870A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719138"/>
            <a:ext cx="85725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35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EDF92-C58D-4F61-A9E8-18521AE50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Advanced level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D1C7BAC-F2A9-4653-9DA1-D45D581A0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719138"/>
            <a:ext cx="85725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2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1D5C-5D0F-407E-BE25-D1A1E2799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Copy-Pasta Crop Bonanza</a:t>
            </a:r>
          </a:p>
        </p:txBody>
      </p:sp>
      <p:pic>
        <p:nvPicPr>
          <p:cNvPr id="17410" name="Picture 2" descr="Image">
            <a:extLst>
              <a:ext uri="{FF2B5EF4-FFF2-40B4-BE49-F238E27FC236}">
                <a16:creationId xmlns:a16="http://schemas.microsoft.com/office/drawing/2014/main" id="{F1121EE0-C923-48C8-86AB-630BC1A2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8" y="914400"/>
            <a:ext cx="10402843" cy="55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78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8DC5F-DC9D-42D7-8C16-E04164B7E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Cytometry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CA41A8F-22F0-4451-9016-B3A27662C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708025"/>
            <a:ext cx="910590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099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82896-6DBC-4034-B83E-5C536FB4F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Cytometry</a:t>
            </a:r>
          </a:p>
          <a:p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FDA9743-0EEC-4BCC-B010-4129C1670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681" y="752475"/>
            <a:ext cx="910590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686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F6A4-A00B-473F-88B4-4179F1B01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Exercise: find the image manipulation (1)</a:t>
            </a:r>
          </a:p>
        </p:txBody>
      </p:sp>
      <p:pic>
        <p:nvPicPr>
          <p:cNvPr id="18434" name="Picture 2" descr="Image">
            <a:extLst>
              <a:ext uri="{FF2B5EF4-FFF2-40B4-BE49-F238E27FC236}">
                <a16:creationId xmlns:a16="http://schemas.microsoft.com/office/drawing/2014/main" id="{5D98CC8A-785B-4461-A87D-B81EE9A3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00"/>
            <a:ext cx="8047037" cy="57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451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F6A4-A00B-473F-88B4-4179F1B01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Exercise: find the image manipulation (2)</a:t>
            </a:r>
          </a:p>
        </p:txBody>
      </p:sp>
      <p:pic>
        <p:nvPicPr>
          <p:cNvPr id="13314" name="Picture 2" descr="Image">
            <a:extLst>
              <a:ext uri="{FF2B5EF4-FFF2-40B4-BE49-F238E27FC236}">
                <a16:creationId xmlns:a16="http://schemas.microsoft.com/office/drawing/2014/main" id="{047B87C7-B2F1-4DBB-BC17-47EBBD912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747838"/>
            <a:ext cx="89630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40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F6A4-A00B-473F-88B4-4179F1B01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Exercise: find the image manipulation (3)</a:t>
            </a:r>
          </a:p>
        </p:txBody>
      </p:sp>
      <p:pic>
        <p:nvPicPr>
          <p:cNvPr id="15362" name="Picture 2" descr="Image">
            <a:extLst>
              <a:ext uri="{FF2B5EF4-FFF2-40B4-BE49-F238E27FC236}">
                <a16:creationId xmlns:a16="http://schemas.microsoft.com/office/drawing/2014/main" id="{049E6B3A-B0D4-492C-8D2F-063B00536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1219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14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8F6A4-A00B-473F-88B4-4179F1B01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Exercise: find the image manipulation (4)</a:t>
            </a:r>
          </a:p>
        </p:txBody>
      </p:sp>
      <p:pic>
        <p:nvPicPr>
          <p:cNvPr id="20482" name="Picture 2" descr="Image">
            <a:extLst>
              <a:ext uri="{FF2B5EF4-FFF2-40B4-BE49-F238E27FC236}">
                <a16:creationId xmlns:a16="http://schemas.microsoft.com/office/drawing/2014/main" id="{FED5FB98-C971-449A-95A8-73BC43A35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14"/>
          <a:stretch/>
        </p:blipFill>
        <p:spPr bwMode="auto">
          <a:xfrm>
            <a:off x="0" y="798537"/>
            <a:ext cx="28575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Image">
            <a:extLst>
              <a:ext uri="{FF2B5EF4-FFF2-40B4-BE49-F238E27FC236}">
                <a16:creationId xmlns:a16="http://schemas.microsoft.com/office/drawing/2014/main" id="{7B694F8D-0B07-4087-95B8-449C97382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22350"/>
            <a:ext cx="478938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Image">
            <a:extLst>
              <a:ext uri="{FF2B5EF4-FFF2-40B4-BE49-F238E27FC236}">
                <a16:creationId xmlns:a16="http://schemas.microsoft.com/office/drawing/2014/main" id="{B26B94DD-B542-42DE-960B-8CFDD8221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2698750"/>
            <a:ext cx="45529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3E62C-5B9D-456A-A271-1A484803B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2819400"/>
            <a:ext cx="11641137" cy="1278719"/>
          </a:xfrm>
        </p:spPr>
        <p:txBody>
          <a:bodyPr/>
          <a:lstStyle/>
          <a:p>
            <a:pPr algn="ctr"/>
            <a:r>
              <a:rPr lang="en-US"/>
              <a:t>Chapter V</a:t>
            </a:r>
            <a:endParaRPr lang="en-US" dirty="0"/>
          </a:p>
          <a:p>
            <a:pPr algn="ctr"/>
            <a:r>
              <a:rPr lang="en-US"/>
              <a:t>Advanced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32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7D260-E001-4235-87B4-56A8D6166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Exercise: find the image manipulation (5)</a:t>
            </a:r>
          </a:p>
          <a:p>
            <a:endParaRPr lang="en-US"/>
          </a:p>
        </p:txBody>
      </p:sp>
      <p:pic>
        <p:nvPicPr>
          <p:cNvPr id="21506" name="Picture 2" descr="Image">
            <a:extLst>
              <a:ext uri="{FF2B5EF4-FFF2-40B4-BE49-F238E27FC236}">
                <a16:creationId xmlns:a16="http://schemas.microsoft.com/office/drawing/2014/main" id="{AC3C278C-B5B0-426D-82CC-6ADCAD181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2192000" cy="5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0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7D260-E001-4235-87B4-56A8D6166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Exercise: find the image manipulation (6)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AB14B-0BA6-482C-875A-07B1F36F5BC2}"/>
              </a:ext>
            </a:extLst>
          </p:cNvPr>
          <p:cNvSpPr txBox="1"/>
          <p:nvPr/>
        </p:nvSpPr>
        <p:spPr>
          <a:xfrm>
            <a:off x="147638" y="637401"/>
            <a:ext cx="107489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https://www.dovepress.com/ott-242712-corrigendum-upregulated-linc00565-accelerates-peer-reviewed-fulltext-article-OTT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F56B0-730E-44E9-A322-B7A863FC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193" y="1267599"/>
            <a:ext cx="901487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79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7D260-E001-4235-87B4-56A8D6166C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Exercise: find the image manipulation (7)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74494-8D4A-4992-9178-AB7FD4920281}"/>
              </a:ext>
            </a:extLst>
          </p:cNvPr>
          <p:cNvSpPr txBox="1"/>
          <p:nvPr/>
        </p:nvSpPr>
        <p:spPr>
          <a:xfrm>
            <a:off x="228600" y="620688"/>
            <a:ext cx="10668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...across four papers!</a:t>
            </a:r>
          </a:p>
          <a:p>
            <a:pPr algn="l"/>
            <a:endParaRPr lang="en-US" sz="2000" dirty="0">
              <a:latin typeface="Century Gothic" panose="020B0502020202020204" pitchFamily="34" charset="0"/>
            </a:endParaRPr>
          </a:p>
          <a:p>
            <a:pPr algn="l"/>
            <a:r>
              <a:rPr lang="en-US" sz="3200" dirty="0">
                <a:latin typeface="Century Gothic" panose="020B0502020202020204" pitchFamily="34" charset="0"/>
              </a:rPr>
              <a:t>Super-hard exercise!</a:t>
            </a:r>
          </a:p>
          <a:p>
            <a:pPr algn="l"/>
            <a:endParaRPr lang="en-US" sz="2000" dirty="0">
              <a:latin typeface="+mj-lt"/>
            </a:endParaRPr>
          </a:p>
          <a:p>
            <a:pPr algn="l"/>
            <a:endParaRPr lang="en-US" sz="2000" dirty="0">
              <a:latin typeface="+mj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SJ Sun et al., ERMPS (2018)</a:t>
            </a:r>
          </a:p>
          <a:p>
            <a:pPr algn="l"/>
            <a:r>
              <a:rPr lang="en-US" sz="2800" dirty="0">
                <a:solidFill>
                  <a:srgbClr val="333333"/>
                </a:solidFill>
                <a:latin typeface="+mj-lt"/>
                <a:hlinkClick r:id="rId2"/>
              </a:rPr>
              <a:t>https://www.europeanreview.org/article/15623</a:t>
            </a:r>
            <a:endParaRPr lang="en-US" sz="2800" dirty="0">
              <a:solidFill>
                <a:srgbClr val="333333"/>
              </a:solidFill>
              <a:latin typeface="+mj-lt"/>
            </a:endParaRPr>
          </a:p>
          <a:p>
            <a:pPr algn="l"/>
            <a:endParaRPr lang="en-US" sz="2800" b="0" i="0" dirty="0">
              <a:solidFill>
                <a:srgbClr val="333333"/>
              </a:solidFill>
              <a:effectLst/>
              <a:latin typeface="+mj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SN Yu et al., ERPMS (2019)</a:t>
            </a:r>
          </a:p>
          <a:p>
            <a:pPr algn="l"/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  <a:hlinkClick r:id="rId3"/>
              </a:rPr>
              <a:t>https://www.europeanreview.org/article/16984</a:t>
            </a:r>
            <a:endParaRPr lang="en-US" sz="2800" b="0" i="0" dirty="0">
              <a:solidFill>
                <a:srgbClr val="333333"/>
              </a:solidFill>
              <a:effectLst/>
              <a:latin typeface="+mj-lt"/>
            </a:endParaRPr>
          </a:p>
          <a:p>
            <a:pPr algn="l"/>
            <a:endParaRPr lang="en-US" sz="2800" b="0" i="0" dirty="0">
              <a:solidFill>
                <a:srgbClr val="333333"/>
              </a:solidFill>
              <a:effectLst/>
              <a:latin typeface="+mj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333333"/>
                </a:solidFill>
                <a:effectLst/>
                <a:latin typeface="+mj-lt"/>
              </a:rPr>
              <a:t>Tongfei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 Wang et al., JBUON (2019), PMID: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  <a:hlinkClick r:id="rId4"/>
              </a:rPr>
              <a:t>31128011</a:t>
            </a:r>
            <a:endParaRPr lang="en-US" sz="2800" b="0" i="0" dirty="0">
              <a:solidFill>
                <a:srgbClr val="333333"/>
              </a:solidFill>
              <a:effectLst/>
              <a:latin typeface="+mj-lt"/>
            </a:endParaRPr>
          </a:p>
          <a:p>
            <a:pPr algn="l"/>
            <a:endParaRPr lang="en-US" sz="2800" b="0" i="0" dirty="0">
              <a:solidFill>
                <a:srgbClr val="333333"/>
              </a:solidFill>
              <a:effectLst/>
              <a:latin typeface="+mj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Zi Chen et al., JBUON (2018), PMID: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  <a:hlinkClick r:id="rId5"/>
              </a:rPr>
              <a:t>30610808</a:t>
            </a:r>
            <a:endParaRPr lang="en-US" sz="2800" b="0" i="0" dirty="0">
              <a:solidFill>
                <a:srgbClr val="333333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888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4200" y="0"/>
            <a:ext cx="5943600" cy="1752600"/>
          </a:xfrm>
        </p:spPr>
        <p:txBody>
          <a:bodyPr/>
          <a:lstStyle/>
          <a:p>
            <a:pPr algn="ctr"/>
            <a:r>
              <a:rPr lang="en-US"/>
              <a:t>Congrats!</a:t>
            </a:r>
          </a:p>
          <a:p>
            <a:pPr algn="ctr"/>
            <a:r>
              <a:rPr lang="en-US" sz="2400"/>
              <a:t>What you just did is called</a:t>
            </a:r>
          </a:p>
          <a:p>
            <a:pPr algn="ctr"/>
            <a:r>
              <a:rPr lang="en-US" u="sng"/>
              <a:t>"Image Forensics"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ACE31-25A0-4EFF-AF9E-17162153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752600"/>
            <a:ext cx="6934200" cy="4827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9536E-A1AB-4802-85BA-929E1FD3879C}"/>
              </a:ext>
            </a:extLst>
          </p:cNvPr>
          <p:cNvSpPr txBox="1"/>
          <p:nvPr/>
        </p:nvSpPr>
        <p:spPr>
          <a:xfrm>
            <a:off x="3033713" y="6605915"/>
            <a:ext cx="61245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hlinkClick r:id="rId3"/>
              </a:rPr>
              <a:t>https://library.weill.cornell.edu/about-us/career-opportunities-and-internships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5833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05AB7-717F-4526-B200-434220534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Doing this automatically?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53EBA-F586-4A7D-A121-49532E818FC7}"/>
              </a:ext>
            </a:extLst>
          </p:cNvPr>
          <p:cNvSpPr txBox="1"/>
          <p:nvPr/>
        </p:nvSpPr>
        <p:spPr>
          <a:xfrm>
            <a:off x="2667000" y="533567"/>
            <a:ext cx="614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https://github.com/GuidoBartoli/sherloq</a:t>
            </a:r>
            <a:endParaRPr lang="en-US" dirty="0"/>
          </a:p>
        </p:txBody>
      </p:sp>
      <p:pic>
        <p:nvPicPr>
          <p:cNvPr id="1026" name="Picture 2" descr="Sherloq">
            <a:extLst>
              <a:ext uri="{FF2B5EF4-FFF2-40B4-BE49-F238E27FC236}">
                <a16:creationId xmlns:a16="http://schemas.microsoft.com/office/drawing/2014/main" id="{0FD5464A-6CA9-4689-B837-84F0F2A85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824" y="990600"/>
            <a:ext cx="6877882" cy="267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C9DCA-1E0C-4E26-948C-B30073FA3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661703"/>
            <a:ext cx="8595878" cy="24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7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2. Tools to search for Authors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81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6B34A-3E40-4402-B15D-C18E5340F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868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Authors can be looked for, too, to see what they publish and how much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SCOPUS</a:t>
            </a:r>
          </a:p>
          <a:p>
            <a:r>
              <a:rPr lang="en-US" dirty="0"/>
              <a:t>Google Scholar</a:t>
            </a:r>
          </a:p>
          <a:p>
            <a:r>
              <a:rPr lang="en-US" dirty="0" err="1"/>
              <a:t>Publons</a:t>
            </a:r>
            <a:endParaRPr lang="en-US" dirty="0"/>
          </a:p>
          <a:p>
            <a:pPr lvl="1"/>
            <a:r>
              <a:rPr lang="en-US" dirty="0"/>
              <a:t>Competitor of Scopus</a:t>
            </a:r>
          </a:p>
          <a:p>
            <a:pPr lvl="1"/>
            <a:r>
              <a:rPr lang="en-US" dirty="0"/>
              <a:t>Also shows H-index from certified publications from Web of Science</a:t>
            </a:r>
          </a:p>
          <a:p>
            <a:endParaRPr lang="en-US" dirty="0"/>
          </a:p>
          <a:p>
            <a:r>
              <a:rPr lang="en-US" dirty="0"/>
              <a:t>ORCID</a:t>
            </a:r>
          </a:p>
          <a:p>
            <a:endParaRPr lang="en-US" dirty="0"/>
          </a:p>
          <a:p>
            <a:r>
              <a:rPr lang="en-US" dirty="0"/>
              <a:t>Co-authorship distance computation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2F4D-B17B-40AF-8ACB-38DE01157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30961-C33E-4C58-B9C6-164D142F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381108"/>
            <a:ext cx="2229161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95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FFDF2-B782-4871-83C5-56BF27F059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09600"/>
            <a:ext cx="11233149" cy="5976837"/>
          </a:xfrm>
        </p:spPr>
        <p:txBody>
          <a:bodyPr/>
          <a:lstStyle/>
          <a:p>
            <a:r>
              <a:rPr lang="en-US" dirty="0"/>
              <a:t>The Universal univocal author database</a:t>
            </a:r>
          </a:p>
          <a:p>
            <a:r>
              <a:rPr lang="en-US" dirty="0"/>
              <a:t>One author --&gt; one ORCID (</a:t>
            </a:r>
            <a:r>
              <a:rPr lang="en-US" b="1" u="sng" dirty="0">
                <a:solidFill>
                  <a:srgbClr val="00B050"/>
                </a:solidFill>
              </a:rPr>
              <a:t>Open Researcher and Contributor </a:t>
            </a:r>
            <a:r>
              <a:rPr lang="en-US" b="1" u="sng" dirty="0" err="1">
                <a:solidFill>
                  <a:srgbClr val="00B050"/>
                </a:solidFill>
              </a:rPr>
              <a:t>IDentifier</a:t>
            </a:r>
            <a:r>
              <a:rPr lang="en-US" dirty="0"/>
              <a:t>)</a:t>
            </a:r>
          </a:p>
          <a:p>
            <a:r>
              <a:rPr lang="en-US" dirty="0"/>
              <a:t>Makes all databases (SCOPUS, </a:t>
            </a:r>
            <a:r>
              <a:rPr lang="en-US" dirty="0" err="1"/>
              <a:t>Publons</a:t>
            </a:r>
            <a:r>
              <a:rPr lang="en-US" dirty="0"/>
              <a:t>, Google Scholar, </a:t>
            </a:r>
            <a:r>
              <a:rPr lang="en-US" dirty="0" err="1"/>
              <a:t>Unibo</a:t>
            </a:r>
            <a:r>
              <a:rPr lang="en-US" dirty="0"/>
              <a:t>, EU Commission, grant agencies) linked to a single author</a:t>
            </a:r>
          </a:p>
          <a:p>
            <a:r>
              <a:rPr lang="en-US" dirty="0"/>
              <a:t>An online record curated by you and based on official records of</a:t>
            </a:r>
          </a:p>
          <a:p>
            <a:pPr lvl="1"/>
            <a:r>
              <a:rPr lang="en-US" dirty="0"/>
              <a:t>Publications</a:t>
            </a:r>
          </a:p>
          <a:p>
            <a:pPr lvl="1"/>
            <a:r>
              <a:rPr lang="en-US" dirty="0"/>
              <a:t>Employment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Patents</a:t>
            </a:r>
          </a:p>
          <a:p>
            <a:pPr lvl="1"/>
            <a:r>
              <a:rPr lang="en-US" dirty="0"/>
              <a:t>Peer review work</a:t>
            </a:r>
          </a:p>
          <a:p>
            <a:pPr lvl="1"/>
            <a:r>
              <a:rPr lang="en-US" dirty="0"/>
              <a:t>Official address</a:t>
            </a:r>
          </a:p>
          <a:p>
            <a:r>
              <a:rPr lang="en-US" dirty="0"/>
              <a:t>Useful if you have a homonym!</a:t>
            </a:r>
          </a:p>
          <a:p>
            <a:r>
              <a:rPr lang="en-US" dirty="0"/>
              <a:t>Make one as soon as you publish your first paper!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125D-A895-46E4-B11B-11641942D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ORCID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DD06C-B26B-4C0A-9B9B-0B316EF010D5}"/>
              </a:ext>
            </a:extLst>
          </p:cNvPr>
          <p:cNvSpPr txBox="1"/>
          <p:nvPr/>
        </p:nvSpPr>
        <p:spPr>
          <a:xfrm>
            <a:off x="3071813" y="6211669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hlinkClick r:id="rId2"/>
              </a:rPr>
              <a:t>https://orcid.org/</a:t>
            </a:r>
            <a:endParaRPr lang="en-US" sz="3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DA583A-678E-470B-A153-2E580ADC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3010320" cy="1057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AF3CE-5F58-4C32-9AEC-F40894A2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819400"/>
            <a:ext cx="4520426" cy="25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94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C8ED13-59E8-4239-9051-BC4ED5CAE9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685800"/>
            <a:ext cx="11131549" cy="6019800"/>
          </a:xfrm>
        </p:spPr>
        <p:txBody>
          <a:bodyPr/>
          <a:lstStyle/>
          <a:p>
            <a:r>
              <a:rPr lang="en-US" dirty="0"/>
              <a:t>The "Impact Factor for authors"</a:t>
            </a:r>
          </a:p>
          <a:p>
            <a:r>
              <a:rPr lang="en-US" dirty="0"/>
              <a:t>Based on</a:t>
            </a:r>
          </a:p>
          <a:p>
            <a:pPr lvl="1"/>
            <a:r>
              <a:rPr lang="en-US" dirty="0"/>
              <a:t>Number of publications</a:t>
            </a:r>
          </a:p>
          <a:p>
            <a:pPr lvl="1"/>
            <a:r>
              <a:rPr lang="en-US" dirty="0"/>
              <a:t>Number of citations</a:t>
            </a:r>
          </a:p>
          <a:p>
            <a:r>
              <a:rPr lang="en-US" dirty="0"/>
              <a:t>Cannot get lower over time</a:t>
            </a:r>
          </a:p>
          <a:p>
            <a:r>
              <a:rPr lang="en-US" dirty="0"/>
              <a:t>The higher number </a:t>
            </a:r>
            <a:r>
              <a:rPr lang="en-US" b="1" dirty="0"/>
              <a:t>h</a:t>
            </a:r>
            <a:r>
              <a:rPr lang="en-US" dirty="0"/>
              <a:t> by which this statement is correct: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This author has at least </a:t>
            </a:r>
            <a:r>
              <a:rPr lang="en-US" b="1" i="1" dirty="0"/>
              <a:t>h</a:t>
            </a:r>
            <a:r>
              <a:rPr lang="en-US" i="1" dirty="0"/>
              <a:t> publications, the lowest of which has </a:t>
            </a:r>
            <a:r>
              <a:rPr lang="en-US" b="1" i="1" dirty="0"/>
              <a:t>h</a:t>
            </a:r>
            <a:r>
              <a:rPr lang="en-US" i="1" dirty="0"/>
              <a:t> citations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When you are born, your H-index is </a:t>
            </a:r>
            <a:r>
              <a:rPr lang="en-US" b="1" u="sng" dirty="0"/>
              <a:t>0</a:t>
            </a:r>
          </a:p>
          <a:p>
            <a:r>
              <a:rPr lang="en-US" dirty="0"/>
              <a:t>Once you publish your first paper, your H-index is still </a:t>
            </a:r>
            <a:r>
              <a:rPr lang="en-US" b="1" u="sng" dirty="0"/>
              <a:t>0</a:t>
            </a:r>
          </a:p>
          <a:p>
            <a:pPr lvl="1"/>
            <a:r>
              <a:rPr lang="en-US" dirty="0"/>
              <a:t>...until you get the first citation, then you get </a:t>
            </a:r>
            <a:r>
              <a:rPr lang="en-US" b="1" u="sng" dirty="0"/>
              <a:t>1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It will remain </a:t>
            </a:r>
            <a:r>
              <a:rPr lang="en-US" b="1" u="sng" dirty="0"/>
              <a:t>1</a:t>
            </a:r>
            <a:r>
              <a:rPr lang="en-US" dirty="0"/>
              <a:t>, if you don't publish more, even if it's cited 1M times</a:t>
            </a:r>
          </a:p>
          <a:p>
            <a:r>
              <a:rPr lang="en-US" dirty="0"/>
              <a:t>This index is sometimes abused by self-citations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E1B87-CF92-4FD6-B8B9-B988C2DD3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H-index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993758-5AF0-4163-8071-14FC1F69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52400"/>
            <a:ext cx="3962400" cy="26122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F92791-438B-4C7D-BFC0-910A6C2005B0}"/>
              </a:ext>
            </a:extLst>
          </p:cNvPr>
          <p:cNvCxnSpPr>
            <a:cxnSpLocks/>
          </p:cNvCxnSpPr>
          <p:nvPr/>
        </p:nvCxnSpPr>
        <p:spPr>
          <a:xfrm>
            <a:off x="8474867" y="1219200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6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217C1-503D-4F87-9568-45355C17B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H-index,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B0812-BF4A-48FB-B042-CDB5278A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2819400" cy="2464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47540-D520-447A-AD47-255652CD4077}"/>
              </a:ext>
            </a:extLst>
          </p:cNvPr>
          <p:cNvSpPr txBox="1"/>
          <p:nvPr/>
        </p:nvSpPr>
        <p:spPr>
          <a:xfrm>
            <a:off x="3124200" y="1295400"/>
            <a:ext cx="45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52909-482E-4F22-B1F5-7AA05547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4450"/>
            <a:ext cx="2819399" cy="3323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588A10-F5F1-4B9B-BED2-490DBA1FFCF3}"/>
              </a:ext>
            </a:extLst>
          </p:cNvPr>
          <p:cNvSpPr txBox="1"/>
          <p:nvPr/>
        </p:nvSpPr>
        <p:spPr>
          <a:xfrm>
            <a:off x="9091611" y="1198159"/>
            <a:ext cx="45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604ADC-A60B-4633-A840-2AC86A39B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48050"/>
            <a:ext cx="3124200" cy="328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8C2B6D-A6FB-4BF8-879B-7627346E3750}"/>
              </a:ext>
            </a:extLst>
          </p:cNvPr>
          <p:cNvSpPr txBox="1"/>
          <p:nvPr/>
        </p:nvSpPr>
        <p:spPr>
          <a:xfrm>
            <a:off x="5867399" y="4800600"/>
            <a:ext cx="45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atin typeface="Century Gothic" panose="020B0502020202020204" pitchFamily="34" charset="0"/>
              </a:rPr>
              <a:t>5</a:t>
            </a:r>
            <a:endParaRPr lang="en-US" sz="6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0BBCCC-4222-4E20-87FD-5A73FBDE74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792687"/>
          </a:xfrm>
        </p:spPr>
        <p:txBody>
          <a:bodyPr/>
          <a:lstStyle/>
          <a:p>
            <a:r>
              <a:rPr lang="en-US" dirty="0"/>
              <a:t>The life of the Bioinformatician is often on the command line (bash, R, python...)</a:t>
            </a:r>
          </a:p>
          <a:p>
            <a:r>
              <a:rPr lang="en-US" dirty="0"/>
              <a:t>However, there is no shame in using Graphical Tools (e.g. Excel) from time to time</a:t>
            </a:r>
          </a:p>
          <a:p>
            <a:r>
              <a:rPr lang="en-US" dirty="0"/>
              <a:t>There is also no shame in using ONLINE TOOLS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Possibility to access data without downloading it</a:t>
            </a:r>
          </a:p>
          <a:p>
            <a:pPr lvl="1"/>
            <a:r>
              <a:rPr lang="en-US" dirty="0"/>
              <a:t>Their results can be directly screenshotted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Limited in power (use remote servers)</a:t>
            </a:r>
          </a:p>
          <a:p>
            <a:pPr lvl="1"/>
            <a:r>
              <a:rPr lang="en-US" dirty="0"/>
              <a:t>Limited in scope (cannot always fully tailor the analysis to your needs)</a:t>
            </a:r>
          </a:p>
          <a:p>
            <a:pPr lvl="1"/>
            <a:r>
              <a:rPr lang="en-US" dirty="0"/>
              <a:t>Cannot be automatized for multiple queries (e.g. for loops on all genes)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B648F-3CC0-4CD5-A936-0176413B3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Online Tools and Databases</a:t>
            </a:r>
          </a:p>
        </p:txBody>
      </p:sp>
    </p:spTree>
    <p:extLst>
      <p:ext uri="{BB962C8B-B14F-4D97-AF65-F5344CB8AC3E}">
        <p14:creationId xmlns:p14="http://schemas.microsoft.com/office/powerpoint/2010/main" val="3719082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95B7E-8B6A-409B-AFA0-CB02BD5C4B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9455149" cy="5976837"/>
          </a:xfrm>
        </p:spPr>
        <p:txBody>
          <a:bodyPr/>
          <a:lstStyle/>
          <a:p>
            <a:r>
              <a:rPr lang="en-US" dirty="0"/>
              <a:t>The author Jack Sparrow has 10 papers, one of which has been cited 1450 times, and the others have not been cited at all. What's his H-index?</a:t>
            </a:r>
          </a:p>
          <a:p>
            <a:endParaRPr lang="en-US" dirty="0"/>
          </a:p>
          <a:p>
            <a:r>
              <a:rPr lang="en-US" dirty="0"/>
              <a:t>The author James Norrington Has 5 papers, each of which has been cited 30 times. What's the H-index?</a:t>
            </a:r>
          </a:p>
          <a:p>
            <a:endParaRPr lang="en-US" dirty="0"/>
          </a:p>
          <a:p>
            <a:r>
              <a:rPr lang="en-US" dirty="0"/>
              <a:t>The author Rita Levi Montalcini has 154 papers. What's her H-index? This is a real (and great) one! Check it on SCOPUS! </a:t>
            </a:r>
            <a:r>
              <a:rPr lang="en-US" sz="1600" dirty="0">
                <a:hlinkClick r:id="rId2"/>
              </a:rPr>
              <a:t>https://www.scopus.com/authid/detail.uri?authorId=23086226800</a:t>
            </a:r>
            <a:endParaRPr lang="en-US" sz="1600" dirty="0"/>
          </a:p>
          <a:p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Who has the highest H-index between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Anthony Fauci</a:t>
            </a:r>
          </a:p>
          <a:p>
            <a:pPr lvl="1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Elizabeth Blackburn</a:t>
            </a:r>
          </a:p>
          <a:p>
            <a:pPr lvl="1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Elon Musk</a:t>
            </a:r>
          </a:p>
          <a:p>
            <a:pPr marL="457200" lvl="1" indent="0"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58247-FEA4-4465-8438-9611E23D5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</a:t>
            </a:r>
          </a:p>
        </p:txBody>
      </p:sp>
      <p:pic>
        <p:nvPicPr>
          <p:cNvPr id="7170" name="Picture 2" descr="Jack Sparrow - Wikipedia">
            <a:extLst>
              <a:ext uri="{FF2B5EF4-FFF2-40B4-BE49-F238E27FC236}">
                <a16:creationId xmlns:a16="http://schemas.microsoft.com/office/drawing/2014/main" id="{CDF3E150-3FA4-422C-89B5-3A8C8A5A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960" y="228600"/>
            <a:ext cx="1272835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0D0A10E-0EA4-49CA-A9A7-60BED358C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2" t="13504" r="23833" b="15068"/>
          <a:stretch/>
        </p:blipFill>
        <p:spPr bwMode="auto">
          <a:xfrm>
            <a:off x="10363200" y="3276600"/>
            <a:ext cx="1559264" cy="31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lomere Length and Air Pollution: Observations in Women Who Use Biomass  Cookstoves | Environmental Health Perspectives | Vol. 128, No. 3">
            <a:extLst>
              <a:ext uri="{FF2B5EF4-FFF2-40B4-BE49-F238E27FC236}">
                <a16:creationId xmlns:a16="http://schemas.microsoft.com/office/drawing/2014/main" id="{087B771A-4C86-4DA8-B8E5-F9AB7D27A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00"/>
          <a:stretch/>
        </p:blipFill>
        <p:spPr bwMode="auto">
          <a:xfrm>
            <a:off x="4038600" y="6062934"/>
            <a:ext cx="228600" cy="35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us">
            <a:extLst>
              <a:ext uri="{FF2B5EF4-FFF2-40B4-BE49-F238E27FC236}">
                <a16:creationId xmlns:a16="http://schemas.microsoft.com/office/drawing/2014/main" id="{613142FB-E25F-4A96-9CED-19B14AE9A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5" t="61111" r="15240" b="13333"/>
          <a:stretch/>
        </p:blipFill>
        <p:spPr bwMode="auto">
          <a:xfrm>
            <a:off x="3429000" y="5638191"/>
            <a:ext cx="39756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s For &gt; Cute Rocket Clipart">
            <a:extLst>
              <a:ext uri="{FF2B5EF4-FFF2-40B4-BE49-F238E27FC236}">
                <a16:creationId xmlns:a16="http://schemas.microsoft.com/office/drawing/2014/main" id="{7ADCC022-B94C-4F62-96C8-B005DD67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5087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88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erdos number">
            <a:extLst>
              <a:ext uri="{FF2B5EF4-FFF2-40B4-BE49-F238E27FC236}">
                <a16:creationId xmlns:a16="http://schemas.microsoft.com/office/drawing/2014/main" id="{7F28D080-7C9C-4121-ACAF-B3A4A0C4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937694"/>
            <a:ext cx="3790161" cy="25793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96E6A8-884B-4559-80DB-522AF52FAD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0979149" cy="243988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In Network Science, sometimes it is fun to check how many </a:t>
            </a:r>
            <a:r>
              <a:rPr lang="en-US" sz="2000" dirty="0" err="1">
                <a:latin typeface="+mj-lt"/>
              </a:rPr>
              <a:t>coauthorships</a:t>
            </a:r>
            <a:r>
              <a:rPr lang="en-US" sz="2000" dirty="0">
                <a:latin typeface="+mj-lt"/>
              </a:rPr>
              <a:t> separate you from famous authors</a:t>
            </a:r>
          </a:p>
          <a:p>
            <a:r>
              <a:rPr lang="en-US" sz="2000" dirty="0">
                <a:latin typeface="+mj-lt"/>
              </a:rPr>
              <a:t>E.g. the distance from famous mathematician Paul </a:t>
            </a:r>
            <a:r>
              <a:rPr lang="en-US" sz="2000" dirty="0" err="1">
                <a:latin typeface="+mj-lt"/>
              </a:rPr>
              <a:t>Erdos</a:t>
            </a:r>
            <a:r>
              <a:rPr lang="en-US" sz="2000" dirty="0">
                <a:latin typeface="+mj-lt"/>
              </a:rPr>
              <a:t> is called the </a:t>
            </a:r>
            <a:r>
              <a:rPr lang="en-US" sz="2000" b="1" dirty="0" err="1">
                <a:latin typeface="+mj-lt"/>
              </a:rPr>
              <a:t>Erdos</a:t>
            </a:r>
            <a:r>
              <a:rPr lang="en-US" sz="2000" b="1" dirty="0">
                <a:latin typeface="+mj-lt"/>
              </a:rPr>
              <a:t> number</a:t>
            </a:r>
            <a:r>
              <a:rPr lang="en-US" sz="2000" dirty="0">
                <a:latin typeface="+mj-lt"/>
              </a:rPr>
              <a:t>. </a:t>
            </a:r>
            <a:r>
              <a:rPr lang="en-US" sz="2000" b="1" dirty="0">
                <a:latin typeface="+mj-lt"/>
              </a:rPr>
              <a:t>1 = </a:t>
            </a:r>
            <a:r>
              <a:rPr lang="en-US" sz="2000" dirty="0">
                <a:latin typeface="+mj-lt"/>
              </a:rPr>
              <a:t>you have published with </a:t>
            </a:r>
            <a:r>
              <a:rPr lang="en-US" sz="2000" dirty="0" err="1">
                <a:latin typeface="+mj-lt"/>
              </a:rPr>
              <a:t>Erdos</a:t>
            </a:r>
            <a:r>
              <a:rPr lang="en-US" sz="2000" dirty="0">
                <a:latin typeface="+mj-lt"/>
              </a:rPr>
              <a:t>. </a:t>
            </a:r>
            <a:r>
              <a:rPr lang="en-US" sz="2000" b="1" dirty="0">
                <a:latin typeface="+mj-lt"/>
              </a:rPr>
              <a:t>2 =</a:t>
            </a:r>
            <a:r>
              <a:rPr lang="en-US" sz="2000" dirty="0">
                <a:latin typeface="+mj-lt"/>
              </a:rPr>
              <a:t> you have published with an </a:t>
            </a:r>
            <a:r>
              <a:rPr lang="en-US" sz="2000" dirty="0" err="1">
                <a:latin typeface="+mj-lt"/>
              </a:rPr>
              <a:t>Erdos</a:t>
            </a:r>
            <a:r>
              <a:rPr lang="en-US" sz="2000" dirty="0">
                <a:latin typeface="+mj-lt"/>
              </a:rPr>
              <a:t> coauthor</a:t>
            </a:r>
          </a:p>
          <a:p>
            <a:r>
              <a:rPr lang="en-US" sz="2000" dirty="0">
                <a:latin typeface="+mj-lt"/>
              </a:rPr>
              <a:t>The lower, the cooler an author is</a:t>
            </a:r>
          </a:p>
          <a:p>
            <a:r>
              <a:rPr lang="en-US" sz="2000" dirty="0">
                <a:latin typeface="+mj-lt"/>
              </a:rPr>
              <a:t>You can check it on websites like </a:t>
            </a:r>
            <a:r>
              <a:rPr lang="en-US" sz="1800" u="sng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https://www.csauthors.net/distance</a:t>
            </a:r>
            <a:endParaRPr lang="en-US" sz="1800" u="sng" dirty="0">
              <a:solidFill>
                <a:srgbClr val="0563C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+mj-lt"/>
              </a:rPr>
              <a:t>Distance can be measured between any author pair</a:t>
            </a:r>
            <a:endParaRPr lang="en-US" sz="2000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F9D35-C63D-4B38-8B33-B9EE26399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Co-authorship distance computation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38D90-676E-4F43-9D53-1C824E6EBE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85999" y="3303612"/>
            <a:ext cx="3104361" cy="210658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8440CF6-F9FD-464F-9963-B6945F1949E7}"/>
              </a:ext>
            </a:extLst>
          </p:cNvPr>
          <p:cNvSpPr txBox="1">
            <a:spLocks/>
          </p:cNvSpPr>
          <p:nvPr/>
        </p:nvSpPr>
        <p:spPr>
          <a:xfrm>
            <a:off x="228601" y="5561856"/>
            <a:ext cx="8610600" cy="121994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Useful for networking, if you want to know a specific author via contacting common colleagues</a:t>
            </a:r>
          </a:p>
          <a:p>
            <a:r>
              <a:rPr lang="en-US" sz="2000" dirty="0">
                <a:latin typeface="+mj-lt"/>
              </a:rPr>
              <a:t>Actors have the </a:t>
            </a:r>
            <a:r>
              <a:rPr lang="en-US" sz="2000" b="1" dirty="0">
                <a:latin typeface="+mj-lt"/>
              </a:rPr>
              <a:t>Bacon number </a:t>
            </a:r>
            <a:r>
              <a:rPr lang="en-US" sz="2000" dirty="0">
                <a:latin typeface="+mj-lt"/>
                <a:hlinkClick r:id="rId5"/>
              </a:rPr>
              <a:t>https://oracleofbacon.org/</a:t>
            </a:r>
            <a:endParaRPr lang="en-US" sz="2000" dirty="0">
              <a:latin typeface="+mj-lt"/>
            </a:endParaRPr>
          </a:p>
        </p:txBody>
      </p:sp>
      <p:pic>
        <p:nvPicPr>
          <p:cNvPr id="28674" name="Picture 2" descr="Kevin Bacon - Wikipedia">
            <a:extLst>
              <a:ext uri="{FF2B5EF4-FFF2-40B4-BE49-F238E27FC236}">
                <a16:creationId xmlns:a16="http://schemas.microsoft.com/office/drawing/2014/main" id="{AEF3D0EB-37A8-4C59-8BF6-071CA267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257" y="4603750"/>
            <a:ext cx="172538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43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ocalypse">
            <a:extLst>
              <a:ext uri="{FF2B5EF4-FFF2-40B4-BE49-F238E27FC236}">
                <a16:creationId xmlns:a16="http://schemas.microsoft.com/office/drawing/2014/main" id="{3C8A8342-D761-458F-9F81-A79F56F12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98" y="-1"/>
            <a:ext cx="326440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7E3B9E-AC43-49AD-A0B6-B76F6B0FF055}"/>
              </a:ext>
            </a:extLst>
          </p:cNvPr>
          <p:cNvSpPr txBox="1"/>
          <p:nvPr/>
        </p:nvSpPr>
        <p:spPr>
          <a:xfrm>
            <a:off x="8001000" y="5638800"/>
            <a:ext cx="3418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"Apocalypse"</a:t>
            </a:r>
          </a:p>
          <a:p>
            <a:pPr algn="ctr"/>
            <a:r>
              <a:rPr lang="en-US" dirty="0"/>
              <a:t>https://xkcd.com/599/</a:t>
            </a:r>
          </a:p>
        </p:txBody>
      </p:sp>
    </p:spTree>
    <p:extLst>
      <p:ext uri="{BB962C8B-B14F-4D97-AF65-F5344CB8AC3E}">
        <p14:creationId xmlns:p14="http://schemas.microsoft.com/office/powerpoint/2010/main" val="3833065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3. </a:t>
            </a:r>
            <a:r>
              <a:rPr lang="en-US" dirty="0"/>
              <a:t>Gene Info Tools</a:t>
            </a:r>
          </a:p>
        </p:txBody>
      </p:sp>
    </p:spTree>
    <p:extLst>
      <p:ext uri="{BB962C8B-B14F-4D97-AF65-F5344CB8AC3E}">
        <p14:creationId xmlns:p14="http://schemas.microsoft.com/office/powerpoint/2010/main" val="1642593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6B34A-3E40-4402-B15D-C18E5340F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868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They give you lots of information on a single gene/protein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Some:</a:t>
            </a:r>
          </a:p>
          <a:p>
            <a:r>
              <a:rPr lang="en-US" dirty="0"/>
              <a:t>GeneCards</a:t>
            </a:r>
          </a:p>
          <a:p>
            <a:endParaRPr lang="en-US" dirty="0"/>
          </a:p>
          <a:p>
            <a:r>
              <a:rPr lang="en-US"/>
              <a:t>GTEX</a:t>
            </a:r>
          </a:p>
          <a:p>
            <a:endParaRPr lang="en-US"/>
          </a:p>
          <a:p>
            <a:r>
              <a:rPr lang="en-US"/>
              <a:t>NCBI </a:t>
            </a:r>
            <a:r>
              <a:rPr lang="en-US" dirty="0"/>
              <a:t>Gene</a:t>
            </a:r>
          </a:p>
          <a:p>
            <a:endParaRPr lang="en-US" dirty="0"/>
          </a:p>
          <a:p>
            <a:r>
              <a:rPr lang="en-US" dirty="0"/>
              <a:t>Human Protein Atlas</a:t>
            </a:r>
          </a:p>
          <a:p>
            <a:endParaRPr lang="en-US" dirty="0"/>
          </a:p>
          <a:p>
            <a:r>
              <a:rPr lang="en-US"/>
              <a:t>UniprotKB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2F4D-B17B-40AF-8ACB-38DE01157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Gene Info Tools</a:t>
            </a:r>
          </a:p>
        </p:txBody>
      </p:sp>
      <p:pic>
        <p:nvPicPr>
          <p:cNvPr id="1026" name="Picture 2" descr="GeneCards Gene Database">
            <a:extLst>
              <a:ext uri="{FF2B5EF4-FFF2-40B4-BE49-F238E27FC236}">
                <a16:creationId xmlns:a16="http://schemas.microsoft.com/office/drawing/2014/main" id="{9EC96D33-D007-4433-A1A2-837BE2FA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544" y="1912621"/>
            <a:ext cx="25717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4010E-B28E-4E31-A3F2-6789CFC5A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09" y="3870554"/>
            <a:ext cx="2848373" cy="69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200E00-B334-434C-8C38-8F8FE5231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807" y="4655221"/>
            <a:ext cx="5896649" cy="738535"/>
          </a:xfrm>
          <a:prstGeom prst="rect">
            <a:avLst/>
          </a:prstGeom>
        </p:spPr>
      </p:pic>
      <p:pic>
        <p:nvPicPr>
          <p:cNvPr id="1032" name="Picture 8" descr="UniProtKB">
            <a:extLst>
              <a:ext uri="{FF2B5EF4-FFF2-40B4-BE49-F238E27FC236}">
                <a16:creationId xmlns:a16="http://schemas.microsoft.com/office/drawing/2014/main" id="{624C2B5E-CA02-4B10-9899-26167F31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69" y="5551229"/>
            <a:ext cx="1613117" cy="73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TEx: Useful expression for cancer research | Broad Institute">
            <a:extLst>
              <a:ext uri="{FF2B5EF4-FFF2-40B4-BE49-F238E27FC236}">
                <a16:creationId xmlns:a16="http://schemas.microsoft.com/office/drawing/2014/main" id="{C7AAA852-D960-4931-A34F-4C9F99375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" r="34615" b="4639"/>
          <a:stretch/>
        </p:blipFill>
        <p:spPr bwMode="auto">
          <a:xfrm>
            <a:off x="1905000" y="2717794"/>
            <a:ext cx="1085850" cy="11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4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A39886-D016-4C1E-B164-71D240EE3A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3506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top tool now for gene info retrieval</a:t>
            </a:r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GeneCards</a:t>
            </a:r>
            <a:r>
              <a:rPr lang="en-US" b="1" i="0" baseline="30000" dirty="0">
                <a:solidFill>
                  <a:srgbClr val="F07B05"/>
                </a:solidFill>
                <a:effectLst/>
                <a:latin typeface="+mj-lt"/>
              </a:rPr>
              <a:t>®</a:t>
            </a: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The </a:t>
            </a:r>
            <a:r>
              <a:rPr lang="en-US" b="1" i="0" u="sng" dirty="0">
                <a:solidFill>
                  <a:srgbClr val="102D53"/>
                </a:solidFill>
                <a:effectLst/>
                <a:latin typeface="+mj-lt"/>
              </a:rPr>
              <a:t>Human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 Gene Database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GeneCards is a searchable, integrative database that provides comprehensive, user-friendly information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on all annotated and predicted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human genes. The knowledgebase automatically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integrates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gene-centric data from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~150 web sources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, including genomic, transcriptomic, proteomic, genetic, clinical and functional information.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B9958-C9EE-416B-98BB-A4EAC1AE5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GeneCards</a:t>
            </a:r>
          </a:p>
        </p:txBody>
      </p:sp>
      <p:pic>
        <p:nvPicPr>
          <p:cNvPr id="4" name="Picture 2" descr="GeneCards Gene Database">
            <a:extLst>
              <a:ext uri="{FF2B5EF4-FFF2-40B4-BE49-F238E27FC236}">
                <a16:creationId xmlns:a16="http://schemas.microsoft.com/office/drawing/2014/main" id="{0032A630-C039-47BB-BBD6-CB3FE470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81001"/>
            <a:ext cx="25717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52881-2BC2-4CA9-A91B-C3B48D574783}"/>
              </a:ext>
            </a:extLst>
          </p:cNvPr>
          <p:cNvSpPr txBox="1"/>
          <p:nvPr/>
        </p:nvSpPr>
        <p:spPr>
          <a:xfrm>
            <a:off x="2867163" y="5029200"/>
            <a:ext cx="6144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https://www.genecards.org/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6706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1DB5A-15B6-4E41-ABE8-9100B9522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79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GeneCards, Find information for these genes</a:t>
            </a:r>
          </a:p>
          <a:p>
            <a:r>
              <a:rPr lang="en-US" dirty="0"/>
              <a:t>ACE2 (the SARS-CoV-2 Spike interactor)</a:t>
            </a:r>
          </a:p>
          <a:p>
            <a:r>
              <a:rPr lang="en-US" dirty="0"/>
              <a:t>AGC1 (the official gene symbol is different)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About:</a:t>
            </a:r>
          </a:p>
          <a:p>
            <a:r>
              <a:rPr lang="en-US" dirty="0"/>
              <a:t>Their aliases</a:t>
            </a:r>
          </a:p>
          <a:p>
            <a:r>
              <a:rPr lang="en-US" dirty="0"/>
              <a:t>Subcellular localization</a:t>
            </a:r>
          </a:p>
          <a:p>
            <a:r>
              <a:rPr lang="en-US" dirty="0"/>
              <a:t>Chromosomic location</a:t>
            </a:r>
          </a:p>
          <a:p>
            <a:r>
              <a:rPr lang="en-US" dirty="0"/>
              <a:t>Which promoters/enhancers are controlling their expression</a:t>
            </a:r>
          </a:p>
          <a:p>
            <a:r>
              <a:rPr lang="en-US" dirty="0"/>
              <a:t>Which diseases/disorders are associated to them</a:t>
            </a:r>
          </a:p>
          <a:p>
            <a:r>
              <a:rPr lang="en-US" dirty="0"/>
              <a:t>Publications</a:t>
            </a:r>
          </a:p>
          <a:p>
            <a:r>
              <a:rPr lang="en-US" dirty="0"/>
              <a:t>Physical interactions</a:t>
            </a:r>
          </a:p>
          <a:p>
            <a:r>
              <a:rPr lang="en-US" dirty="0"/>
              <a:t>Try to buy antibodies for them (don't buy anything for real, though)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A1F69-62CE-46E0-9375-653381910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 on GeneCards</a:t>
            </a:r>
          </a:p>
        </p:txBody>
      </p:sp>
    </p:spTree>
    <p:extLst>
      <p:ext uri="{BB962C8B-B14F-4D97-AF65-F5344CB8AC3E}">
        <p14:creationId xmlns:p14="http://schemas.microsoft.com/office/powerpoint/2010/main" val="1744311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CFFFD27-FEB2-46D0-8364-5331C170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48636"/>
            <a:ext cx="5982354" cy="156854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07186-201B-42E5-AF29-D9A0E9D3E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ACE2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C281F3-B5FE-4440-B02C-F36DE715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80233"/>
            <a:ext cx="6858000" cy="36923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4C63A4-302D-4AB5-84AA-D2141109B18D}"/>
              </a:ext>
            </a:extLst>
          </p:cNvPr>
          <p:cNvSpPr txBox="1"/>
          <p:nvPr/>
        </p:nvSpPr>
        <p:spPr>
          <a:xfrm>
            <a:off x="2971800" y="4433248"/>
            <a:ext cx="1068780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S477N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FB1A7-B248-483E-9C43-A29D8F6711FE}"/>
              </a:ext>
            </a:extLst>
          </p:cNvPr>
          <p:cNvSpPr txBox="1"/>
          <p:nvPr/>
        </p:nvSpPr>
        <p:spPr>
          <a:xfrm>
            <a:off x="5026354" y="905838"/>
            <a:ext cx="963881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N439K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97FCA-0092-4242-A84D-400807A5501C}"/>
              </a:ext>
            </a:extLst>
          </p:cNvPr>
          <p:cNvSpPr txBox="1"/>
          <p:nvPr/>
        </p:nvSpPr>
        <p:spPr>
          <a:xfrm>
            <a:off x="5455845" y="1360146"/>
            <a:ext cx="1068780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N501Y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31DFD3-71B3-4207-90C6-DE9633077817}"/>
              </a:ext>
            </a:extLst>
          </p:cNvPr>
          <p:cNvSpPr/>
          <p:nvPr/>
        </p:nvSpPr>
        <p:spPr>
          <a:xfrm>
            <a:off x="5487390" y="2080931"/>
            <a:ext cx="285750" cy="2667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8A7219-1B8D-4EBC-9D18-A14289DF1831}"/>
              </a:ext>
            </a:extLst>
          </p:cNvPr>
          <p:cNvSpPr/>
          <p:nvPr/>
        </p:nvSpPr>
        <p:spPr>
          <a:xfrm>
            <a:off x="4508295" y="4305048"/>
            <a:ext cx="285750" cy="2667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FFCD50-2A63-4CC3-A87B-CE8FC8AF8F50}"/>
              </a:ext>
            </a:extLst>
          </p:cNvPr>
          <p:cNvSpPr/>
          <p:nvPr/>
        </p:nvSpPr>
        <p:spPr>
          <a:xfrm>
            <a:off x="5170095" y="1598336"/>
            <a:ext cx="285750" cy="2667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3BB9B-85CD-4F13-8252-0725AFD68907}"/>
              </a:ext>
            </a:extLst>
          </p:cNvPr>
          <p:cNvSpPr txBox="1"/>
          <p:nvPr/>
        </p:nvSpPr>
        <p:spPr>
          <a:xfrm>
            <a:off x="2886817" y="3165903"/>
            <a:ext cx="13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SARS-CoV-2 Spike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70D3C7-027D-4289-9674-25D065A98CB8}"/>
              </a:ext>
            </a:extLst>
          </p:cNvPr>
          <p:cNvSpPr txBox="1"/>
          <p:nvPr/>
        </p:nvSpPr>
        <p:spPr>
          <a:xfrm>
            <a:off x="7548352" y="1275170"/>
            <a:ext cx="13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Human ACE2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3053D5-3F79-4031-8C57-C12297796CE1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312970" y="1182837"/>
            <a:ext cx="195325" cy="4154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5B522F-08C1-4C61-B8CD-E7960654FD3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706217" y="1637145"/>
            <a:ext cx="284018" cy="4733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E8C93E-7A1C-4947-B97E-57D93C2958E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886200" y="4438398"/>
            <a:ext cx="622095" cy="1170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57071A-13B5-4E43-824E-476A9EFDB587}"/>
              </a:ext>
            </a:extLst>
          </p:cNvPr>
          <p:cNvSpPr txBox="1"/>
          <p:nvPr/>
        </p:nvSpPr>
        <p:spPr>
          <a:xfrm>
            <a:off x="119063" y="6393245"/>
            <a:ext cx="795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https://www.tandfonline.com/doi/full/10.1080/07391102.2021.1886175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5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E2B46-BAB2-4611-8985-FF6F6CBD45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628953"/>
            <a:ext cx="11233149" cy="5762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Aspartate/Glutamate Carrier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14C75-81D1-43DC-9F43-0C3A19E4E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AGC1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984538-3171-4F1A-9B0F-32203A96255D}"/>
              </a:ext>
            </a:extLst>
          </p:cNvPr>
          <p:cNvSpPr txBox="1">
            <a:spLocks/>
          </p:cNvSpPr>
          <p:nvPr/>
        </p:nvSpPr>
        <p:spPr>
          <a:xfrm>
            <a:off x="228600" y="2018473"/>
            <a:ext cx="6436217" cy="36984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Also Known as </a:t>
            </a:r>
            <a:r>
              <a:rPr lang="en-US" sz="2400" b="1" u="sng" dirty="0"/>
              <a:t>SLC25A12</a:t>
            </a:r>
          </a:p>
          <a:p>
            <a:r>
              <a:rPr lang="en-US" sz="2400" dirty="0"/>
              <a:t>IMM calcium-binding protein that exchanges aspartate for glutamate</a:t>
            </a:r>
          </a:p>
          <a:p>
            <a:r>
              <a:rPr lang="en-US" sz="2400" dirty="0"/>
              <a:t>Part of the SLC25A 53-member family of proteins</a:t>
            </a:r>
          </a:p>
          <a:p>
            <a:r>
              <a:rPr lang="en-US" sz="2400" dirty="0"/>
              <a:t>AGC1 deficiency leads to brain atrophy and general hypomyelination</a:t>
            </a:r>
          </a:p>
          <a:p>
            <a:r>
              <a:rPr lang="en-US" sz="2400" dirty="0"/>
              <a:t>AGC1 </a:t>
            </a:r>
            <a:r>
              <a:rPr lang="en-US" sz="2400"/>
              <a:t>is mainly </a:t>
            </a:r>
            <a:r>
              <a:rPr lang="en-US" sz="2400" dirty="0"/>
              <a:t>expressed in the CNS and in skeletal muscles</a:t>
            </a:r>
            <a:endParaRPr lang="it-IT" sz="2000" dirty="0"/>
          </a:p>
        </p:txBody>
      </p:sp>
      <p:pic>
        <p:nvPicPr>
          <p:cNvPr id="5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814BA9C-5F89-454F-8E16-7C5C43FAF4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13" b="62568"/>
          <a:stretch/>
        </p:blipFill>
        <p:spPr>
          <a:xfrm>
            <a:off x="7305619" y="1789694"/>
            <a:ext cx="3976274" cy="3621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44143-95BA-4F24-A0C1-CD9B299E1246}"/>
              </a:ext>
            </a:extLst>
          </p:cNvPr>
          <p:cNvSpPr txBox="1"/>
          <p:nvPr/>
        </p:nvSpPr>
        <p:spPr>
          <a:xfrm>
            <a:off x="7289442" y="5409127"/>
            <a:ext cx="400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Taylor, Trends in Cell Biology 2017</a:t>
            </a:r>
            <a:endParaRPr lang="it-IT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89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D4B2C-C2DE-4BD4-844D-939EEDF35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GTEx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AB90BFF-7701-459B-BF26-5048E3485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biggest human </a:t>
            </a:r>
            <a:r>
              <a:rPr lang="en-US" u="sng" dirty="0"/>
              <a:t>Transcriptomics</a:t>
            </a:r>
            <a:r>
              <a:rPr lang="en-US" dirty="0"/>
              <a:t>/Genetics database ever created</a:t>
            </a:r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GTEx</a:t>
            </a:r>
            <a:r>
              <a:rPr lang="en-US" b="1" i="0" baseline="30000" dirty="0">
                <a:solidFill>
                  <a:srgbClr val="F07B05"/>
                </a:solidFill>
                <a:effectLst/>
                <a:latin typeface="+mj-lt"/>
              </a:rPr>
              <a:t>®</a:t>
            </a: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The Genotype-Tissue Expression 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The GTEx project is an ongoing effort to build a comprehensive public resource to study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tissue-specific gene expression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and regulation. Samples were collected from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54 non-diseased tissue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sites across nearly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1000 individuals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, primarily for molecular assays including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WGS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,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WES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, and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RNA-Seq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. Remaining samples are available from the GTEx Biobank. The GTEx Portal provides open access to data including gene expression, QTLs, and histology images.</a:t>
            </a:r>
            <a:endParaRPr lang="en-US" dirty="0"/>
          </a:p>
        </p:txBody>
      </p:sp>
      <p:pic>
        <p:nvPicPr>
          <p:cNvPr id="5" name="Picture 10" descr="GTEx: Useful expression for cancer research | Broad Institute">
            <a:extLst>
              <a:ext uri="{FF2B5EF4-FFF2-40B4-BE49-F238E27FC236}">
                <a16:creationId xmlns:a16="http://schemas.microsoft.com/office/drawing/2014/main" id="{C7FC667C-4FB5-4308-99FA-6C0B5A650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" r="34615" b="4639"/>
          <a:stretch/>
        </p:blipFill>
        <p:spPr bwMode="auto">
          <a:xfrm>
            <a:off x="1828800" y="1"/>
            <a:ext cx="80962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421BC-FD3E-49EB-89D7-DE9DDBA07D69}"/>
              </a:ext>
            </a:extLst>
          </p:cNvPr>
          <p:cNvSpPr txBox="1"/>
          <p:nvPr/>
        </p:nvSpPr>
        <p:spPr>
          <a:xfrm>
            <a:off x="2586174" y="6290330"/>
            <a:ext cx="670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https://www.gtexportal.org/home/</a:t>
            </a:r>
            <a:endParaRPr lang="en-US" sz="2800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4B267D1E-5ED8-4D7C-AA2E-E16B26A5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556149"/>
            <a:ext cx="48768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09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13751B-36D8-4E1D-BE65-4BFBDE717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976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Cataloguing them is hard!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Tools for:</a:t>
            </a:r>
          </a:p>
          <a:p>
            <a:r>
              <a:rPr lang="en-US"/>
              <a:t>Publications</a:t>
            </a:r>
          </a:p>
          <a:p>
            <a:r>
              <a:rPr lang="en-US"/>
              <a:t>Authors</a:t>
            </a:r>
          </a:p>
          <a:p>
            <a:r>
              <a:rPr lang="en-US"/>
              <a:t>Gene </a:t>
            </a:r>
            <a:r>
              <a:rPr lang="en-US" dirty="0"/>
              <a:t>info</a:t>
            </a:r>
          </a:p>
          <a:p>
            <a:r>
              <a:rPr lang="en-US" dirty="0"/>
              <a:t>Interaction Networks</a:t>
            </a:r>
          </a:p>
          <a:p>
            <a:r>
              <a:rPr lang="en-US" dirty="0"/>
              <a:t>Pathways</a:t>
            </a:r>
          </a:p>
          <a:p>
            <a:r>
              <a:rPr lang="en-US" dirty="0"/>
              <a:t>Cancer genomics</a:t>
            </a:r>
          </a:p>
          <a:p>
            <a:r>
              <a:rPr lang="en-US" dirty="0"/>
              <a:t>Germline genomics</a:t>
            </a:r>
          </a:p>
          <a:p>
            <a:r>
              <a:rPr lang="en-US"/>
              <a:t>Much </a:t>
            </a:r>
            <a:r>
              <a:rPr lang="en-US" dirty="0"/>
              <a:t>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51DBE-D771-430F-9F71-091E26040F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Online Tools and Databases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0B476D1-EC76-4C59-81BF-6346BA285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r="833"/>
          <a:stretch/>
        </p:blipFill>
        <p:spPr>
          <a:xfrm>
            <a:off x="5181600" y="1066800"/>
            <a:ext cx="6096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8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1DB5A-15B6-4E41-ABE8-9100B9522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48020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GTEx, Find information for these genes</a:t>
            </a:r>
          </a:p>
          <a:p>
            <a:r>
              <a:rPr lang="en-US" dirty="0"/>
              <a:t>ACE2 and SLC25A12</a:t>
            </a:r>
          </a:p>
          <a:p>
            <a:pPr marL="0" indent="0">
              <a:buNone/>
            </a:pPr>
            <a:r>
              <a:rPr lang="en-US" dirty="0"/>
              <a:t>About:</a:t>
            </a:r>
          </a:p>
          <a:p>
            <a:r>
              <a:rPr lang="en-US" dirty="0"/>
              <a:t>Where are they expressed? (Which tissues)</a:t>
            </a:r>
          </a:p>
          <a:p>
            <a:r>
              <a:rPr lang="en-US" dirty="0"/>
              <a:t>Using a link to IGV, visualize their gene neighbors</a:t>
            </a:r>
          </a:p>
          <a:p>
            <a:pPr lvl="1"/>
            <a:r>
              <a:rPr lang="en-US" dirty="0"/>
              <a:t>Are they probably sharing a promoter with another gene?</a:t>
            </a:r>
          </a:p>
          <a:p>
            <a:r>
              <a:rPr lang="en-US" dirty="0"/>
              <a:t>Do they have isoforms? How are they expressed across tissues?</a:t>
            </a:r>
          </a:p>
          <a:p>
            <a:r>
              <a:rPr lang="en-US" dirty="0"/>
              <a:t>Are there polymorphisms influencing their expression?</a:t>
            </a:r>
          </a:p>
          <a:p>
            <a:pPr lvl="1"/>
            <a:r>
              <a:rPr lang="en-US" dirty="0"/>
              <a:t>Keyword: eQTL (expression Quantitative Trait Locus)</a:t>
            </a:r>
          </a:p>
          <a:p>
            <a:pPr lvl="1"/>
            <a:r>
              <a:rPr lang="en-US" dirty="0"/>
              <a:t>Any trans-eQTL?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A1F69-62CE-46E0-9375-653381910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 on GTEX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382967-6E9E-47CF-BB3E-BC2DAE4F1860}"/>
              </a:ext>
            </a:extLst>
          </p:cNvPr>
          <p:cNvSpPr/>
          <p:nvPr/>
        </p:nvSpPr>
        <p:spPr>
          <a:xfrm>
            <a:off x="2133600" y="6356835"/>
            <a:ext cx="76962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A335BC-34CE-49A6-B700-B5A29F2C37B3}"/>
              </a:ext>
            </a:extLst>
          </p:cNvPr>
          <p:cNvCxnSpPr/>
          <p:nvPr/>
        </p:nvCxnSpPr>
        <p:spPr>
          <a:xfrm>
            <a:off x="6477000" y="5905985"/>
            <a:ext cx="23622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5D22D6-E56C-473F-A023-3F1073DAF5DE}"/>
              </a:ext>
            </a:extLst>
          </p:cNvPr>
          <p:cNvCxnSpPr/>
          <p:nvPr/>
        </p:nvCxnSpPr>
        <p:spPr>
          <a:xfrm>
            <a:off x="6507961" y="5905985"/>
            <a:ext cx="0" cy="4572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342D12-8404-4052-B209-0BC9B9911B28}"/>
              </a:ext>
            </a:extLst>
          </p:cNvPr>
          <p:cNvSpPr txBox="1"/>
          <p:nvPr/>
        </p:nvSpPr>
        <p:spPr>
          <a:xfrm>
            <a:off x="6835381" y="6290846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entury Gothic" panose="020B0502020202020204" pitchFamily="34" charset="0"/>
              </a:rPr>
              <a:t>AGC1 gene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26884-3F2A-43F6-9D06-14FE0672C007}"/>
              </a:ext>
            </a:extLst>
          </p:cNvPr>
          <p:cNvSpPr/>
          <p:nvPr/>
        </p:nvSpPr>
        <p:spPr>
          <a:xfrm>
            <a:off x="2514590" y="6021288"/>
            <a:ext cx="228590" cy="71755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C1CA7-6A09-4549-A088-C2315C14597D}"/>
              </a:ext>
            </a:extLst>
          </p:cNvPr>
          <p:cNvSpPr txBox="1"/>
          <p:nvPr/>
        </p:nvSpPr>
        <p:spPr>
          <a:xfrm>
            <a:off x="32994" y="5826946"/>
            <a:ext cx="1981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entury Gothic" panose="020B0502020202020204" pitchFamily="34" charset="0"/>
              </a:rPr>
              <a:t>SNP: Single Nucleotide Polymorphism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2F9060-D186-482F-9C61-6AD38319C487}"/>
              </a:ext>
            </a:extLst>
          </p:cNvPr>
          <p:cNvCxnSpPr/>
          <p:nvPr/>
        </p:nvCxnSpPr>
        <p:spPr>
          <a:xfrm>
            <a:off x="1916295" y="6134585"/>
            <a:ext cx="522105" cy="156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9F5CED5-FA8D-4332-B074-33E290B57BF3}"/>
              </a:ext>
            </a:extLst>
          </p:cNvPr>
          <p:cNvSpPr/>
          <p:nvPr/>
        </p:nvSpPr>
        <p:spPr>
          <a:xfrm>
            <a:off x="2743180" y="5257801"/>
            <a:ext cx="4572020" cy="763487"/>
          </a:xfrm>
          <a:prstGeom prst="curvedDownArrow">
            <a:avLst>
              <a:gd name="adj1" fmla="val 25000"/>
              <a:gd name="adj2" fmla="val 8229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55D93-C720-4509-9DD7-F11C05DC526B}"/>
              </a:ext>
            </a:extLst>
          </p:cNvPr>
          <p:cNvSpPr txBox="1"/>
          <p:nvPr/>
        </p:nvSpPr>
        <p:spPr>
          <a:xfrm>
            <a:off x="3657600" y="533538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Effect on gene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066A2-10A3-4655-92E3-E062DB2C6B58}"/>
              </a:ext>
            </a:extLst>
          </p:cNvPr>
          <p:cNvSpPr txBox="1"/>
          <p:nvPr/>
        </p:nvSpPr>
        <p:spPr>
          <a:xfrm rot="16200000">
            <a:off x="2325073" y="6224685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>
                <a:latin typeface="Century Gothic" panose="020B0502020202020204" pitchFamily="34" charset="0"/>
              </a:rPr>
              <a:t>eQTL</a:t>
            </a:r>
            <a:endParaRPr lang="en-US" sz="1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83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03BA6-2693-4222-9250-11DFA1545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 Protein Atlas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0AE81-0EDB-4DB8-B5EB-09BAD713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4450"/>
            <a:ext cx="5896649" cy="73853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69E7D87-937E-4C52-ABB1-24C2D6A3C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u="sng" dirty="0"/>
              <a:t>Proteomics</a:t>
            </a:r>
            <a:r>
              <a:rPr lang="en-US" dirty="0"/>
              <a:t> Catalogue, actually divided in multiple databases: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Tissue Atlas</a:t>
            </a:r>
          </a:p>
          <a:p>
            <a:r>
              <a:rPr lang="en-US" dirty="0"/>
              <a:t>Pathology Atlas</a:t>
            </a:r>
          </a:p>
          <a:p>
            <a:r>
              <a:rPr lang="en-US" dirty="0"/>
              <a:t>Brain Atlas</a:t>
            </a:r>
          </a:p>
          <a:p>
            <a:r>
              <a:rPr lang="en-US" dirty="0"/>
              <a:t>Blood Atlas</a:t>
            </a:r>
          </a:p>
          <a:p>
            <a:r>
              <a:rPr lang="en-US" dirty="0"/>
              <a:t>Single Cell Type Atlas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3DEA6-7AC1-4A56-836A-AB3273FBED76}"/>
              </a:ext>
            </a:extLst>
          </p:cNvPr>
          <p:cNvSpPr txBox="1"/>
          <p:nvPr/>
        </p:nvSpPr>
        <p:spPr>
          <a:xfrm>
            <a:off x="2638424" y="5334000"/>
            <a:ext cx="670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https://www.proteinatlas.org/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3011E-D4B0-48D8-800F-55DD443C9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431" y="1672580"/>
            <a:ext cx="2400635" cy="1343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121A-B8D5-465D-9E8D-94713546B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115" y="3652209"/>
            <a:ext cx="2333951" cy="130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ABC28-9C75-4C87-A046-AC61BF85F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885" y="6090458"/>
            <a:ext cx="409972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03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1DB5A-15B6-4E41-ABE8-9100B9522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7931149" cy="579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Protein Atlas, Find information for these genes</a:t>
            </a:r>
          </a:p>
          <a:p>
            <a:r>
              <a:rPr lang="en-US" dirty="0"/>
              <a:t>ACE2, SLC25A12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About:</a:t>
            </a:r>
          </a:p>
          <a:p>
            <a:r>
              <a:rPr lang="en-US" dirty="0"/>
              <a:t>In which tissues are their </a:t>
            </a:r>
            <a:r>
              <a:rPr lang="en-US" i="1" dirty="0"/>
              <a:t>proteins</a:t>
            </a:r>
            <a:r>
              <a:rPr lang="en-US" dirty="0"/>
              <a:t> expressed?</a:t>
            </a:r>
          </a:p>
          <a:p>
            <a:r>
              <a:rPr lang="en-US" dirty="0"/>
              <a:t>Where are they expressed in the cell?</a:t>
            </a:r>
          </a:p>
          <a:p>
            <a:pPr lvl="1"/>
            <a:r>
              <a:rPr lang="en-US" dirty="0"/>
              <a:t>Also: microscopy pictures, if you can</a:t>
            </a:r>
          </a:p>
          <a:p>
            <a:r>
              <a:rPr lang="en-US" dirty="0"/>
              <a:t>In which disease are they present?</a:t>
            </a:r>
          </a:p>
          <a:p>
            <a:r>
              <a:rPr lang="en-US" dirty="0"/>
              <a:t>Is their expression associated to </a:t>
            </a:r>
            <a:r>
              <a:rPr lang="en-US" b="1" i="1" dirty="0"/>
              <a:t>prognosis</a:t>
            </a:r>
            <a:r>
              <a:rPr lang="en-US" dirty="0"/>
              <a:t>?</a:t>
            </a:r>
          </a:p>
          <a:p>
            <a:r>
              <a:rPr lang="en-US" dirty="0"/>
              <a:t>Find a gene whose protein expression is mapped onto brain areas</a:t>
            </a:r>
          </a:p>
          <a:p>
            <a:pPr lvl="1"/>
            <a:r>
              <a:rPr lang="en-US" dirty="0"/>
              <a:t>Hint: you can use keywords, e.g. "amyloid"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A1F69-62CE-46E0-9375-653381910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 on the Human Protein Atlas</a:t>
            </a:r>
          </a:p>
        </p:txBody>
      </p:sp>
      <p:pic>
        <p:nvPicPr>
          <p:cNvPr id="1026" name="Picture 2" descr="Kaplan-Meier survival analysis">
            <a:extLst>
              <a:ext uri="{FF2B5EF4-FFF2-40B4-BE49-F238E27FC236}">
                <a16:creationId xmlns:a16="http://schemas.microsoft.com/office/drawing/2014/main" id="{852298B7-CDB1-4A7C-9DBD-CD94EE5BC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18301" r="7407" b="5883"/>
          <a:stretch/>
        </p:blipFill>
        <p:spPr bwMode="auto">
          <a:xfrm>
            <a:off x="8153400" y="4114800"/>
            <a:ext cx="3816349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93D738-0119-44BC-8F99-D044924D0CD1}"/>
              </a:ext>
            </a:extLst>
          </p:cNvPr>
          <p:cNvSpPr txBox="1"/>
          <p:nvPr/>
        </p:nvSpPr>
        <p:spPr>
          <a:xfrm>
            <a:off x="8396205" y="3898776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Century Gothic" panose="020B0502020202020204" pitchFamily="34" charset="0"/>
              </a:rPr>
              <a:t>Kaplan-Meier survival curve</a:t>
            </a:r>
          </a:p>
        </p:txBody>
      </p:sp>
    </p:spTree>
    <p:extLst>
      <p:ext uri="{BB962C8B-B14F-4D97-AF65-F5344CB8AC3E}">
        <p14:creationId xmlns:p14="http://schemas.microsoft.com/office/powerpoint/2010/main" val="3665293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DC892-8B0C-4176-84E7-4A9332014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Kaplan-Meier curve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F6E0E-14D4-42CF-94F9-49F865B8E741}"/>
              </a:ext>
            </a:extLst>
          </p:cNvPr>
          <p:cNvSpPr txBox="1"/>
          <p:nvPr/>
        </p:nvSpPr>
        <p:spPr>
          <a:xfrm>
            <a:off x="533400" y="4134183"/>
            <a:ext cx="1028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A commonly used representation of survival over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X-axis: time (in days)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Y-axis: percentage of surviving individuals in the group at the given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Vertical bars indicate </a:t>
            </a:r>
            <a:r>
              <a:rPr lang="en-US" sz="2000" i="1" dirty="0">
                <a:latin typeface="Century Gothic" panose="020B0502020202020204" pitchFamily="34" charset="0"/>
              </a:rPr>
              <a:t>censoring</a:t>
            </a:r>
            <a:r>
              <a:rPr lang="en-US" sz="2000" dirty="0">
                <a:latin typeface="Century Gothic" panose="020B0502020202020204" pitchFamily="34" charset="0"/>
              </a:rPr>
              <a:t>, i.e. patients without follow-up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P-value indicates how likely the separation is due to chance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Division in groups is arbitrary: in the example above, patients with MYC expressed more than the median are in 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red</a:t>
            </a:r>
            <a:r>
              <a:rPr lang="en-US" sz="2000" dirty="0">
                <a:latin typeface="Century Gothic" panose="020B0502020202020204" pitchFamily="34" charset="0"/>
              </a:rPr>
              <a:t>, less in </a:t>
            </a:r>
            <a:r>
              <a:rPr lang="en-US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blue</a:t>
            </a:r>
            <a:r>
              <a:rPr lang="en-US" sz="2000" dirty="0">
                <a:latin typeface="Century Gothic" panose="020B0502020202020204" pitchFamily="34" charset="0"/>
              </a:rPr>
              <a:t>. A high expression of MYC is considered associated to </a:t>
            </a:r>
            <a:r>
              <a:rPr lang="en-US" sz="2000" u="sng" dirty="0">
                <a:latin typeface="Century Gothic" panose="020B0502020202020204" pitchFamily="34" charset="0"/>
              </a:rPr>
              <a:t>bad prognosis</a:t>
            </a:r>
            <a:r>
              <a:rPr lang="en-US" sz="2000" dirty="0">
                <a:latin typeface="Century Gothic" panose="020B0502020202020204" pitchFamily="34" charset="0"/>
              </a:rPr>
              <a:t> in Adrenocortical carcinoma</a:t>
            </a:r>
          </a:p>
        </p:txBody>
      </p:sp>
      <p:pic>
        <p:nvPicPr>
          <p:cNvPr id="5" name="Picture 7" descr="Chart&#10;&#10;Description automatically generated">
            <a:extLst>
              <a:ext uri="{FF2B5EF4-FFF2-40B4-BE49-F238E27FC236}">
                <a16:creationId xmlns:a16="http://schemas.microsoft.com/office/drawing/2014/main" id="{66586CC5-7260-43C6-B510-12AAA2B3C8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6" r="9302" b="4088"/>
          <a:stretch/>
        </p:blipFill>
        <p:spPr>
          <a:xfrm>
            <a:off x="4248150" y="620688"/>
            <a:ext cx="3695700" cy="36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70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6DE2C58-5306-4F3A-8CF8-80ADBADD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6" r="9302" b="4088"/>
          <a:stretch/>
        </p:blipFill>
        <p:spPr>
          <a:xfrm>
            <a:off x="2933700" y="617334"/>
            <a:ext cx="6324600" cy="61962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DC892-8B0C-4176-84E7-4A9332014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Kaplan-Meier curve</a:t>
            </a:r>
          </a:p>
        </p:txBody>
      </p:sp>
    </p:spTree>
    <p:extLst>
      <p:ext uri="{BB962C8B-B14F-4D97-AF65-F5344CB8AC3E}">
        <p14:creationId xmlns:p14="http://schemas.microsoft.com/office/powerpoint/2010/main" val="1179573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66F2E1-C2FD-4F1E-8DA9-EE5F0E142A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533400"/>
            <a:ext cx="11233149" cy="6542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old standards</a:t>
            </a:r>
          </a:p>
          <a:p>
            <a:endParaRPr lang="en-US" dirty="0"/>
          </a:p>
          <a:p>
            <a:r>
              <a:rPr lang="en-US" dirty="0"/>
              <a:t>Huge public resources maintained by the USA National Institute of Health and European Molecular Biology Lab</a:t>
            </a:r>
          </a:p>
          <a:p>
            <a:endParaRPr lang="en-US" b="1" dirty="0"/>
          </a:p>
          <a:p>
            <a:r>
              <a:rPr lang="en-US" b="1" dirty="0"/>
              <a:t>They give info also on non-human genes</a:t>
            </a:r>
          </a:p>
          <a:p>
            <a:endParaRPr lang="en-US" dirty="0"/>
          </a:p>
          <a:p>
            <a:r>
              <a:rPr lang="en-US" dirty="0"/>
              <a:t>NCBI (National Center for Biotechnology Information) is actually a lot bigger, acting as a database and tool and "Gene" is just a subset: </a:t>
            </a:r>
            <a:r>
              <a:rPr lang="en-US" dirty="0">
                <a:hlinkClick r:id="rId2"/>
              </a:rPr>
              <a:t>https://www.ncbi.nlm.nih.gov/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UniProtKB</a:t>
            </a:r>
            <a:r>
              <a:rPr lang="en-US" dirty="0"/>
              <a:t> ("Knowledge Base") also hosts databases and online tools, on top of providing gene information: </a:t>
            </a:r>
            <a:r>
              <a:rPr lang="en-US" dirty="0">
                <a:hlinkClick r:id="rId3"/>
              </a:rPr>
              <a:t>https://www.uniprot.org/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both host an online BLAST server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2CA61-1A57-413A-920C-0A432C65F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NCBI gene and </a:t>
            </a:r>
            <a:r>
              <a:rPr lang="en-US" dirty="0" err="1"/>
              <a:t>UniprotKB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A2A49-48D4-46A9-8526-B7FC1C857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609600"/>
            <a:ext cx="2848373" cy="695422"/>
          </a:xfrm>
          <a:prstGeom prst="rect">
            <a:avLst/>
          </a:prstGeom>
        </p:spPr>
      </p:pic>
      <p:pic>
        <p:nvPicPr>
          <p:cNvPr id="5" name="Picture 8" descr="UniProtKB">
            <a:extLst>
              <a:ext uri="{FF2B5EF4-FFF2-40B4-BE49-F238E27FC236}">
                <a16:creationId xmlns:a16="http://schemas.microsoft.com/office/drawing/2014/main" id="{8CD28AFC-1A26-435C-980C-FBD30791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83468"/>
            <a:ext cx="1613117" cy="73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608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1DB5A-15B6-4E41-ABE8-9100B9522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0521949" cy="579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either </a:t>
            </a:r>
            <a:r>
              <a:rPr lang="en-US" dirty="0" err="1"/>
              <a:t>Uniprot</a:t>
            </a:r>
            <a:r>
              <a:rPr lang="en-US" dirty="0"/>
              <a:t> or NCBI Gene, find info about these two genes:</a:t>
            </a:r>
          </a:p>
          <a:p>
            <a:r>
              <a:rPr lang="en-US" dirty="0"/>
              <a:t>ACE2, SLC25A12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About:</a:t>
            </a:r>
          </a:p>
          <a:p>
            <a:r>
              <a:rPr lang="en-US" dirty="0"/>
              <a:t>All the info you can retrieve</a:t>
            </a:r>
          </a:p>
          <a:p>
            <a:r>
              <a:rPr lang="en-US" dirty="0"/>
              <a:t>Their symbol in </a:t>
            </a:r>
            <a:r>
              <a:rPr lang="en-US" i="1" dirty="0"/>
              <a:t>other species</a:t>
            </a:r>
          </a:p>
          <a:p>
            <a:r>
              <a:rPr lang="en-US" dirty="0"/>
              <a:t>Try logic expressions in NCBI, e.g.</a:t>
            </a:r>
          </a:p>
          <a:p>
            <a:pPr lvl="1"/>
            <a:r>
              <a:rPr lang="en-US" dirty="0"/>
              <a:t>ACE2 AND human</a:t>
            </a:r>
          </a:p>
          <a:p>
            <a:pPr lvl="1"/>
            <a:r>
              <a:rPr lang="en-US" dirty="0"/>
              <a:t>ACE2 AND human[</a:t>
            </a:r>
            <a:r>
              <a:rPr lang="en-US" dirty="0" err="1"/>
              <a:t>orgn</a:t>
            </a:r>
            <a:r>
              <a:rPr lang="en-US" dirty="0"/>
              <a:t>]</a:t>
            </a:r>
          </a:p>
          <a:p>
            <a:r>
              <a:rPr lang="en-US" dirty="0"/>
              <a:t>Their interactions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Also:</a:t>
            </a:r>
          </a:p>
          <a:p>
            <a:r>
              <a:rPr lang="en-US" dirty="0"/>
              <a:t>Look for proteins containing the peptide sequence STARK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A1F69-62CE-46E0-9375-653381910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 for NCBI Gene and </a:t>
            </a:r>
            <a:r>
              <a:rPr lang="en-US" dirty="0" err="1">
                <a:solidFill>
                  <a:srgbClr val="FF0000"/>
                </a:solidFill>
              </a:rPr>
              <a:t>Uniprot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6" descr="House Stark - A Wiki of Ice and Fire">
            <a:extLst>
              <a:ext uri="{FF2B5EF4-FFF2-40B4-BE49-F238E27FC236}">
                <a16:creationId xmlns:a16="http://schemas.microsoft.com/office/drawing/2014/main" id="{7E1C9DB7-C2BD-45E3-955F-F88DB468A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5597881"/>
            <a:ext cx="962025" cy="105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EC17C23-8E54-4035-B3C0-159E1C843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5257800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02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E8D729-5059-4688-B513-553BA66D64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976837"/>
          </a:xfrm>
        </p:spPr>
        <p:txBody>
          <a:bodyPr/>
          <a:lstStyle/>
          <a:p>
            <a:r>
              <a:rPr lang="en-US" dirty="0"/>
              <a:t>Human: GeneCards </a:t>
            </a:r>
            <a:r>
              <a:rPr lang="en-US" dirty="0">
                <a:hlinkClick r:id="rId2"/>
              </a:rPr>
              <a:t>https://www.genecards.org/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Arabidopsis (model plant): TAIR </a:t>
            </a:r>
            <a:r>
              <a:rPr lang="en-US" dirty="0">
                <a:hlinkClick r:id="rId3"/>
              </a:rPr>
              <a:t>https://www.arabidopsis.org/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Drosophila (fruit fly): </a:t>
            </a:r>
            <a:r>
              <a:rPr lang="en-US" dirty="0" err="1"/>
              <a:t>FlyBase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https://flybase.org/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C.elegans</a:t>
            </a:r>
            <a:r>
              <a:rPr lang="en-US" dirty="0"/>
              <a:t> (nematode): </a:t>
            </a:r>
            <a:r>
              <a:rPr lang="en-US" dirty="0" err="1"/>
              <a:t>WormBase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https://wormbase.org/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Yeast: SGD </a:t>
            </a:r>
            <a:r>
              <a:rPr lang="en-US" dirty="0">
                <a:hlinkClick r:id="rId6"/>
              </a:rPr>
              <a:t>https://www.yeastgenome.org/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Mouse: MGI </a:t>
            </a:r>
            <a:r>
              <a:rPr lang="en-US" dirty="0">
                <a:hlinkClick r:id="rId7"/>
              </a:rPr>
              <a:t>http://www.informatics.jax.org/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Rat: RGD </a:t>
            </a:r>
            <a:r>
              <a:rPr lang="en-US" dirty="0">
                <a:hlinkClick r:id="rId8"/>
              </a:rPr>
              <a:t>https://rgd.mcw.edu/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6C446-0B43-447B-80A9-FCBFCEBAF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Gene-centric information for some specific species</a:t>
            </a:r>
          </a:p>
        </p:txBody>
      </p:sp>
      <p:pic>
        <p:nvPicPr>
          <p:cNvPr id="1026" name="Picture 2" descr="tair">
            <a:extLst>
              <a:ext uri="{FF2B5EF4-FFF2-40B4-BE49-F238E27FC236}">
                <a16:creationId xmlns:a16="http://schemas.microsoft.com/office/drawing/2014/main" id="{D5515402-6D35-4D73-9596-9DB09DF9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837" y="1511276"/>
            <a:ext cx="95185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yBase Logo">
            <a:extLst>
              <a:ext uri="{FF2B5EF4-FFF2-40B4-BE49-F238E27FC236}">
                <a16:creationId xmlns:a16="http://schemas.microsoft.com/office/drawing/2014/main" id="{D81AE92E-7C29-4B88-8D56-25297345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39" y="2514600"/>
            <a:ext cx="28003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eCards Gene Database">
            <a:extLst>
              <a:ext uri="{FF2B5EF4-FFF2-40B4-BE49-F238E27FC236}">
                <a16:creationId xmlns:a16="http://schemas.microsoft.com/office/drawing/2014/main" id="{C481D94A-D082-4C87-8C0A-72C4A07E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39" y="675884"/>
            <a:ext cx="25717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DF6CB-3C96-405E-B08F-8EAEC7D7B7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8104" y="3545254"/>
            <a:ext cx="1781318" cy="404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8E651D-197B-43FA-9AC3-EE407AB5A3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01289" y="134428"/>
            <a:ext cx="1362406" cy="381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0463D-19D2-448B-BF14-7C8B975490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3800" y="4168168"/>
            <a:ext cx="3001384" cy="671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F52822-FF0D-4DA5-B61E-AC7EE92A92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0373" y="5199116"/>
            <a:ext cx="3576502" cy="40498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453FC9F-5D1D-46F3-8295-D7A3E4C81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937308"/>
            <a:ext cx="1136874" cy="84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061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4. </a:t>
            </a:r>
            <a:r>
              <a:rPr lang="en-US" dirty="0"/>
              <a:t>Tools for Gene Aggregation</a:t>
            </a:r>
          </a:p>
        </p:txBody>
      </p:sp>
    </p:spTree>
    <p:extLst>
      <p:ext uri="{BB962C8B-B14F-4D97-AF65-F5344CB8AC3E}">
        <p14:creationId xmlns:p14="http://schemas.microsoft.com/office/powerpoint/2010/main" val="2619309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2F4D-B17B-40AF-8ACB-38DE01157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 Network</a:t>
            </a:r>
          </a:p>
        </p:txBody>
      </p:sp>
      <p:pic>
        <p:nvPicPr>
          <p:cNvPr id="3074" name="Picture 2" descr="Gene networks offer entry point to unraveling autism | Spectrum | Autism  Research News">
            <a:extLst>
              <a:ext uri="{FF2B5EF4-FFF2-40B4-BE49-F238E27FC236}">
                <a16:creationId xmlns:a16="http://schemas.microsoft.com/office/drawing/2014/main" id="{F2A681DB-E7F4-4E6A-90E2-0BEBE7DE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276" y="1295400"/>
            <a:ext cx="720471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6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 dirty="0"/>
              <a:t>1. Tools to search for Publications</a:t>
            </a:r>
          </a:p>
        </p:txBody>
      </p:sp>
    </p:spTree>
    <p:extLst>
      <p:ext uri="{BB962C8B-B14F-4D97-AF65-F5344CB8AC3E}">
        <p14:creationId xmlns:p14="http://schemas.microsoft.com/office/powerpoint/2010/main" val="117439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6B34A-3E40-4402-B15D-C18E5340F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868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"Gene Aggregation" is my own term to define ways to catalogue genes according to: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Interactions</a:t>
            </a:r>
          </a:p>
          <a:p>
            <a:pPr lvl="1"/>
            <a:r>
              <a:rPr lang="en-US" dirty="0"/>
              <a:t>BioGRID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Drugbank</a:t>
            </a:r>
          </a:p>
          <a:p>
            <a:endParaRPr lang="en-US" dirty="0"/>
          </a:p>
          <a:p>
            <a:r>
              <a:rPr lang="en-US" dirty="0"/>
              <a:t>Pathways</a:t>
            </a:r>
          </a:p>
          <a:p>
            <a:pPr lvl="1"/>
            <a:r>
              <a:rPr lang="en-US" dirty="0"/>
              <a:t>Reactome</a:t>
            </a:r>
          </a:p>
          <a:p>
            <a:pPr lvl="1"/>
            <a:r>
              <a:rPr lang="en-US" dirty="0"/>
              <a:t>Gene Ontology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Wiki Pathways</a:t>
            </a:r>
          </a:p>
          <a:p>
            <a:pPr lvl="1"/>
            <a:r>
              <a:rPr lang="en-US" dirty="0"/>
              <a:t>MSigDB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2F4D-B17B-40AF-8ACB-38DE01157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 Aggregation Tools</a:t>
            </a:r>
          </a:p>
        </p:txBody>
      </p:sp>
      <p:pic>
        <p:nvPicPr>
          <p:cNvPr id="3074" name="Picture 2" descr="Gene networks offer entry point to unraveling autism | Spectrum | Autism  Research News">
            <a:extLst>
              <a:ext uri="{FF2B5EF4-FFF2-40B4-BE49-F238E27FC236}">
                <a16:creationId xmlns:a16="http://schemas.microsoft.com/office/drawing/2014/main" id="{F2A681DB-E7F4-4E6A-90E2-0BEBE7DE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56" y="1600200"/>
            <a:ext cx="3748087" cy="24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Cell Cycle, Mitosis and Meiosis — University of Leicester">
            <a:extLst>
              <a:ext uri="{FF2B5EF4-FFF2-40B4-BE49-F238E27FC236}">
                <a16:creationId xmlns:a16="http://schemas.microsoft.com/office/drawing/2014/main" id="{8F2D750B-5819-4111-96D7-736E0104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296767"/>
            <a:ext cx="2894777" cy="243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5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3ADF4-606B-41D0-AC52-84976B47B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BioGRID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048CF-12EC-4F54-A156-56F81D5F6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873"/>
            <a:ext cx="1447800" cy="334751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4BCD37-97F7-4395-AA56-44E1CF5FF7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largest repository for protein interactions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600" dirty="0"/>
              <a:t>…but also: genetic (TF</a:t>
            </a:r>
            <a:r>
              <a:rPr lang="en-US" sz="1600" dirty="0">
                <a:sym typeface="Wingdings" panose="05000000000000000000" pitchFamily="2" charset="2"/>
              </a:rPr>
              <a:t>target and eQTLs)</a:t>
            </a:r>
            <a:r>
              <a:rPr lang="en-US" sz="1600" dirty="0"/>
              <a:t> and chemical (</a:t>
            </a:r>
            <a:r>
              <a:rPr lang="en-US" sz="1600" dirty="0" err="1"/>
              <a:t>drug</a:t>
            </a:r>
            <a:r>
              <a:rPr lang="en-US" sz="1600" dirty="0" err="1">
                <a:sym typeface="Wingdings" panose="05000000000000000000" pitchFamily="2" charset="2"/>
              </a:rPr>
              <a:t>target</a:t>
            </a:r>
            <a:r>
              <a:rPr lang="en-US" sz="1600" dirty="0">
                <a:sym typeface="Wingdings" panose="05000000000000000000" pitchFamily="2" charset="2"/>
              </a:rPr>
              <a:t>)</a:t>
            </a:r>
            <a:r>
              <a:rPr lang="en-US" sz="1600" dirty="0"/>
              <a:t> interactions</a:t>
            </a:r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BioGRID: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The Genotype-Tissue Expression 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BioGRID is a biomedical interaction repository with data compiled through comprehensive curation efforts. Their current version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searches 76,264 publications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for </a:t>
            </a:r>
            <a:r>
              <a:rPr lang="en-US" i="0" dirty="0">
                <a:solidFill>
                  <a:srgbClr val="333333"/>
                </a:solidFill>
                <a:effectLst/>
                <a:latin typeface="+mj-lt"/>
              </a:rPr>
              <a:t>2,015,809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protein and genetic </a:t>
            </a:r>
            <a:r>
              <a:rPr lang="en-US" b="1" i="0" dirty="0">
                <a:solidFill>
                  <a:srgbClr val="333333"/>
                </a:solidFill>
                <a:effectLst/>
                <a:latin typeface="+mj-lt"/>
              </a:rPr>
              <a:t>interactions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, 29,093 chemical interactions and 1,017,123 post translational modifications from major model organism species. All data are freely provided via our search index and available for download in many standardized formats.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9525A-BC2E-4397-9FB0-810BB5992BB3}"/>
              </a:ext>
            </a:extLst>
          </p:cNvPr>
          <p:cNvSpPr txBox="1"/>
          <p:nvPr/>
        </p:nvSpPr>
        <p:spPr>
          <a:xfrm>
            <a:off x="2638424" y="5334000"/>
            <a:ext cx="670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https://thebiogrid.org/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2919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1DB5A-15B6-4E41-ABE8-9100B9522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0521949" cy="57926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BioGRID, find info about these two genes:</a:t>
            </a:r>
          </a:p>
          <a:p>
            <a:r>
              <a:rPr lang="en-US" dirty="0"/>
              <a:t>ACE2, SLC25A12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About:</a:t>
            </a:r>
          </a:p>
          <a:p>
            <a:r>
              <a:rPr lang="en-US" dirty="0"/>
              <a:t>Their protein interactors</a:t>
            </a:r>
          </a:p>
          <a:p>
            <a:pPr lvl="1"/>
            <a:r>
              <a:rPr lang="en-US" dirty="0"/>
              <a:t>What is the evidence score?</a:t>
            </a:r>
          </a:p>
          <a:p>
            <a:pPr lvl="1"/>
            <a:r>
              <a:rPr lang="en-US" dirty="0"/>
              <a:t>Can you focus only on interactions proven in a given species?</a:t>
            </a:r>
          </a:p>
          <a:p>
            <a:r>
              <a:rPr lang="en-US" dirty="0"/>
              <a:t>Their chemical interactors</a:t>
            </a:r>
          </a:p>
          <a:p>
            <a:r>
              <a:rPr lang="en-US" dirty="0"/>
              <a:t>Visualize their interaction network</a:t>
            </a:r>
          </a:p>
          <a:p>
            <a:r>
              <a:rPr lang="en-US" dirty="0"/>
              <a:t>Where are their PTMs (Post-traumatic… No </a:t>
            </a:r>
            <a:r>
              <a:rPr lang="en-US" dirty="0" err="1"/>
              <a:t>no</a:t>
            </a:r>
            <a:r>
              <a:rPr lang="en-US" dirty="0"/>
              <a:t>: </a:t>
            </a:r>
            <a:r>
              <a:rPr lang="en-US" b="1" dirty="0"/>
              <a:t>P</a:t>
            </a:r>
            <a:r>
              <a:rPr lang="en-US" dirty="0"/>
              <a:t>ost-</a:t>
            </a:r>
            <a:r>
              <a:rPr lang="en-US" b="1" dirty="0"/>
              <a:t>T</a:t>
            </a:r>
            <a:r>
              <a:rPr lang="en-US" dirty="0"/>
              <a:t>ranslational </a:t>
            </a:r>
            <a:r>
              <a:rPr lang="en-US" b="1" dirty="0"/>
              <a:t>M</a:t>
            </a:r>
            <a:r>
              <a:rPr lang="en-US" dirty="0"/>
              <a:t>odifications)</a:t>
            </a:r>
          </a:p>
          <a:p>
            <a:r>
              <a:rPr lang="en-US" dirty="0"/>
              <a:t>What is this "GO" BioGRID speaks of?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A1F69-62CE-46E0-9375-653381910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602514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1E125-7BF8-42C8-A327-C0517B080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C32B223-8506-4246-9F7E-45DB95A10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European repository of anything interaction network-y in Biology</a:t>
            </a:r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STRING: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Interaction Networks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5090 organisms, 24.6 million proteins, &gt;2000 billion interactions</a:t>
            </a:r>
          </a:p>
          <a:p>
            <a:pPr marL="0" indent="0" algn="l">
              <a:buNone/>
            </a:pPr>
            <a:endParaRPr lang="en-US" i="0" dirty="0">
              <a:solidFill>
                <a:srgbClr val="102D53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It's like BioGRID, but it extends the concept of </a:t>
            </a:r>
            <a:r>
              <a:rPr lang="en-US">
                <a:solidFill>
                  <a:srgbClr val="102D53"/>
                </a:solidFill>
                <a:latin typeface="+mj-lt"/>
              </a:rPr>
              <a:t>"interaction"</a:t>
            </a:r>
            <a:endParaRPr lang="en-US" i="0" dirty="0">
              <a:solidFill>
                <a:srgbClr val="102D53"/>
              </a:solidFill>
              <a:effectLst/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F7939-DC62-4EF1-B6C7-12A543404E09}"/>
              </a:ext>
            </a:extLst>
          </p:cNvPr>
          <p:cNvSpPr txBox="1"/>
          <p:nvPr/>
        </p:nvSpPr>
        <p:spPr>
          <a:xfrm>
            <a:off x="2638424" y="5334000"/>
            <a:ext cx="670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https://string-db.org/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0EDCC-7EC9-4593-AF18-4E8760255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4450"/>
            <a:ext cx="1828800" cy="59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65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1DB5A-15B6-4E41-ABE8-9100B9522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40" y="620688"/>
            <a:ext cx="10521949" cy="6192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STRING, find info about these two genes:</a:t>
            </a:r>
          </a:p>
          <a:p>
            <a:r>
              <a:rPr lang="en-US" dirty="0"/>
              <a:t>ACE2, SLC25A12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About:</a:t>
            </a:r>
          </a:p>
          <a:p>
            <a:r>
              <a:rPr lang="en-US" sz="2000" dirty="0"/>
              <a:t>Their interactors</a:t>
            </a:r>
          </a:p>
          <a:p>
            <a:pPr lvl="1"/>
            <a:r>
              <a:rPr lang="en-US" sz="2000" dirty="0"/>
              <a:t>What do the edge colors mean?</a:t>
            </a:r>
          </a:p>
          <a:p>
            <a:pPr lvl="1"/>
            <a:r>
              <a:rPr lang="en-US" sz="2000" dirty="0"/>
              <a:t>What do the node colors mean?</a:t>
            </a:r>
          </a:p>
          <a:p>
            <a:r>
              <a:rPr lang="en-US" sz="2000" dirty="0"/>
              <a:t>Expand the number of visualized interactors</a:t>
            </a:r>
          </a:p>
          <a:p>
            <a:r>
              <a:rPr lang="en-US" sz="2000" dirty="0"/>
              <a:t>Decrease the required confidence score</a:t>
            </a:r>
          </a:p>
          <a:p>
            <a:r>
              <a:rPr lang="en-US" sz="2000" dirty="0"/>
              <a:t>Export the network visualization as a PNG</a:t>
            </a:r>
          </a:p>
          <a:p>
            <a:pPr lvl="1"/>
            <a:r>
              <a:rPr lang="en-US" sz="2000" dirty="0"/>
              <a:t>What's a SVG?</a:t>
            </a:r>
          </a:p>
          <a:p>
            <a:r>
              <a:rPr lang="en-US" sz="2000" dirty="0"/>
              <a:t>Are there </a:t>
            </a:r>
            <a:r>
              <a:rPr lang="en-US" sz="2000" i="1" dirty="0"/>
              <a:t>functional enrichments</a:t>
            </a:r>
            <a:r>
              <a:rPr lang="en-US" sz="2000" dirty="0"/>
              <a:t> in the network?</a:t>
            </a:r>
          </a:p>
          <a:p>
            <a:r>
              <a:rPr lang="en-US" sz="2000" dirty="0"/>
              <a:t>Apply network clustering methods</a:t>
            </a:r>
          </a:p>
          <a:p>
            <a:r>
              <a:rPr lang="en-US" sz="2000" dirty="0"/>
              <a:t>What do the "Viewers" show?</a:t>
            </a:r>
          </a:p>
          <a:p>
            <a:r>
              <a:rPr lang="en-US" sz="2000" dirty="0"/>
              <a:t>What is "Coexpression"</a:t>
            </a:r>
          </a:p>
          <a:p>
            <a:r>
              <a:rPr lang="en-US" sz="2000" dirty="0"/>
              <a:t>Check the link between SLC25A12 and SLC19A1: is it correct?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A1F69-62CE-46E0-9375-653381910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961962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1E125-7BF8-42C8-A327-C0517B080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DrugBank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C32B223-8506-4246-9F7E-45DB95A10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Resource for information on drugs and their targets</a:t>
            </a:r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DrugBank: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Drug-Target interactions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Drugbank also contains clinical level information about drugs such as side effects and drug interactions, as well as molecular level data such as chemical structures and which proteins a drug interacts with</a:t>
            </a:r>
          </a:p>
          <a:p>
            <a:pPr marL="0" indent="0" algn="l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F7939-DC62-4EF1-B6C7-12A543404E09}"/>
              </a:ext>
            </a:extLst>
          </p:cNvPr>
          <p:cNvSpPr txBox="1"/>
          <p:nvPr/>
        </p:nvSpPr>
        <p:spPr>
          <a:xfrm>
            <a:off x="2638424" y="5334000"/>
            <a:ext cx="670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https://www.drugbank.ca/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32FA4-3E1F-4176-8C9C-46A753FDB1E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3377"/>
            <a:ext cx="4572000" cy="51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936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F5CB6-293C-40E0-B1EC-9A51D15016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Look for drugs active against ACE2 and SLC25A12</a:t>
            </a:r>
          </a:p>
          <a:p>
            <a:endParaRPr lang="en-US" dirty="0"/>
          </a:p>
          <a:p>
            <a:r>
              <a:rPr lang="en-US" dirty="0"/>
              <a:t>Look for a very important drug used against breast cancer: </a:t>
            </a:r>
            <a:r>
              <a:rPr lang="en-US" b="1" dirty="0"/>
              <a:t>Tamoxifen</a:t>
            </a:r>
          </a:p>
          <a:p>
            <a:r>
              <a:rPr lang="en-US" dirty="0"/>
              <a:t>Describe Tamoxifen's</a:t>
            </a:r>
          </a:p>
          <a:p>
            <a:pPr lvl="1"/>
            <a:r>
              <a:rPr lang="en-US" dirty="0"/>
              <a:t>Target(s)</a:t>
            </a:r>
          </a:p>
          <a:p>
            <a:pPr lvl="1"/>
            <a:r>
              <a:rPr lang="en-US" dirty="0"/>
              <a:t>Mechanism of action</a:t>
            </a:r>
          </a:p>
          <a:p>
            <a:pPr lvl="1"/>
            <a:r>
              <a:rPr lang="en-US" dirty="0"/>
              <a:t>Side effects</a:t>
            </a:r>
          </a:p>
          <a:p>
            <a:pPr lvl="1"/>
            <a:r>
              <a:rPr lang="en-US" dirty="0"/>
              <a:t>When it was approved by FDA (Food and Drug Administration)</a:t>
            </a:r>
          </a:p>
          <a:p>
            <a:pPr lvl="1"/>
            <a:endParaRPr lang="en-US" dirty="0"/>
          </a:p>
          <a:p>
            <a:r>
              <a:rPr lang="en-US" dirty="0"/>
              <a:t>(LONG) Try to download FASTA sequences for all proteins known to be targeted by drugs</a:t>
            </a:r>
          </a:p>
          <a:p>
            <a:pPr lvl="1"/>
            <a:r>
              <a:rPr lang="en-US" dirty="0"/>
              <a:t>Using your LINUX skills, count how many proteins there 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B4D97-85DA-479D-B471-C5BAE50A8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884253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1E125-7BF8-42C8-A327-C0517B080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C32B223-8506-4246-9F7E-45DB95A10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Genes and Proteins, groups in </a:t>
            </a:r>
            <a:r>
              <a:rPr lang="en-US" i="1" dirty="0"/>
              <a:t>pathways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GO: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Gene Ontology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The mission of the GO Consortium is to develop a comprehensive, computational model of biological systems, ranging from the molecular to the organism level, across the multiplicity of species in the tree of life.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It groups genes in </a:t>
            </a:r>
            <a:r>
              <a:rPr lang="en-US" i="1" dirty="0">
                <a:solidFill>
                  <a:srgbClr val="102D53"/>
                </a:solidFill>
                <a:latin typeface="+mj-lt"/>
              </a:rPr>
              <a:t>pathways</a:t>
            </a:r>
            <a:r>
              <a:rPr lang="en-US" dirty="0">
                <a:solidFill>
                  <a:srgbClr val="102D53"/>
                </a:solidFill>
                <a:latin typeface="+mj-lt"/>
              </a:rPr>
              <a:t> or </a:t>
            </a:r>
            <a:r>
              <a:rPr lang="en-US" i="1" dirty="0">
                <a:solidFill>
                  <a:srgbClr val="102D53"/>
                </a:solidFill>
                <a:latin typeface="+mj-lt"/>
              </a:rPr>
              <a:t>gene sets</a:t>
            </a:r>
            <a:r>
              <a:rPr lang="en-US" dirty="0">
                <a:solidFill>
                  <a:srgbClr val="102D53"/>
                </a:solidFill>
                <a:latin typeface="+mj-lt"/>
              </a:rPr>
              <a:t> according to:</a:t>
            </a:r>
          </a:p>
          <a:p>
            <a:pPr algn="just"/>
            <a:r>
              <a:rPr lang="en-US" dirty="0">
                <a:solidFill>
                  <a:srgbClr val="102D53"/>
                </a:solidFill>
                <a:latin typeface="+mj-lt"/>
              </a:rPr>
              <a:t>BP, Biological Process (e.g. cell cycle)</a:t>
            </a:r>
          </a:p>
          <a:p>
            <a:pPr algn="just"/>
            <a:r>
              <a:rPr lang="en-US" dirty="0">
                <a:solidFill>
                  <a:srgbClr val="102D53"/>
                </a:solidFill>
                <a:latin typeface="+mj-lt"/>
              </a:rPr>
              <a:t>MF, Molecular Functions (e.g. kinases)</a:t>
            </a:r>
          </a:p>
          <a:p>
            <a:pPr algn="just"/>
            <a:r>
              <a:rPr lang="en-US" dirty="0">
                <a:solidFill>
                  <a:srgbClr val="102D53"/>
                </a:solidFill>
                <a:latin typeface="+mj-lt"/>
              </a:rPr>
              <a:t>CC, Cellular Compartment (e.g. mitochondrion)</a:t>
            </a:r>
          </a:p>
          <a:p>
            <a:pPr marL="0" indent="0" algn="just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F7939-DC62-4EF1-B6C7-12A543404E09}"/>
              </a:ext>
            </a:extLst>
          </p:cNvPr>
          <p:cNvSpPr txBox="1"/>
          <p:nvPr/>
        </p:nvSpPr>
        <p:spPr>
          <a:xfrm>
            <a:off x="2586174" y="6019800"/>
            <a:ext cx="670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http://geneontology.org/</a:t>
            </a:r>
            <a:endParaRPr 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28F298-36B9-4388-9C1D-A1EE4BB5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7676"/>
            <a:ext cx="2514600" cy="6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028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F5CB6-293C-40E0-B1EC-9A51D15016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are the Gene Ontology terms associated to </a:t>
            </a:r>
            <a:r>
              <a:rPr lang="en-US" i="1" dirty="0"/>
              <a:t>human</a:t>
            </a:r>
            <a:r>
              <a:rPr lang="en-US" dirty="0"/>
              <a:t> ACE2 and SLC25A12?</a:t>
            </a:r>
          </a:p>
          <a:p>
            <a:r>
              <a:rPr lang="en-US" dirty="0"/>
              <a:t>What is the GO "Evidence"?</a:t>
            </a:r>
          </a:p>
          <a:p>
            <a:r>
              <a:rPr lang="en-US" dirty="0"/>
              <a:t>How and when was the GO term – gene relationship established?</a:t>
            </a:r>
          </a:p>
          <a:p>
            <a:r>
              <a:rPr lang="en-US" dirty="0"/>
              <a:t>Find all genes associated to the cell cycle</a:t>
            </a:r>
          </a:p>
          <a:p>
            <a:pPr lvl="1"/>
            <a:r>
              <a:rPr lang="en-US" dirty="0"/>
              <a:t>How many are there?</a:t>
            </a:r>
          </a:p>
          <a:p>
            <a:pPr lvl="1"/>
            <a:r>
              <a:rPr lang="en-US" dirty="0"/>
              <a:t>How many in human only?</a:t>
            </a:r>
          </a:p>
          <a:p>
            <a:endParaRPr lang="en-US" dirty="0"/>
          </a:p>
          <a:p>
            <a:r>
              <a:rPr lang="en-US" dirty="0"/>
              <a:t>Go back to the GO home page</a:t>
            </a:r>
          </a:p>
          <a:p>
            <a:pPr lvl="1"/>
            <a:r>
              <a:rPr lang="en-US" dirty="0"/>
              <a:t>Try to find if these genes are </a:t>
            </a:r>
            <a:r>
              <a:rPr lang="en-US" i="1" dirty="0"/>
              <a:t>enriched</a:t>
            </a:r>
            <a:r>
              <a:rPr lang="en-US" dirty="0"/>
              <a:t> for a particular GO term: ADPRH, KCNA4, KCNJ11, ACAT1, DRG1, ATP1A1, ATP1A2, ATP1B1, PKLR, PKM, PDXK, HDAC4</a:t>
            </a:r>
          </a:p>
          <a:p>
            <a:pPr lvl="1"/>
            <a:r>
              <a:rPr lang="en-US" dirty="0"/>
              <a:t>No enrichment? You sure? Try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B4D97-85DA-479D-B471-C5BAE50A8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016906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1E125-7BF8-42C8-A327-C0517B080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3960" y="0"/>
            <a:ext cx="11641137" cy="576238"/>
          </a:xfrm>
        </p:spPr>
        <p:txBody>
          <a:bodyPr/>
          <a:lstStyle/>
          <a:p>
            <a:r>
              <a:rPr lang="en-US" dirty="0"/>
              <a:t>MSigDB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C32B223-8506-4246-9F7E-45DB95A10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Much more manually curated than GO</a:t>
            </a:r>
          </a:p>
          <a:p>
            <a:pPr marL="0" indent="0">
              <a:buNone/>
            </a:pPr>
            <a:r>
              <a:rPr lang="en-US" dirty="0"/>
              <a:t>Plus, it contains GO</a:t>
            </a:r>
          </a:p>
          <a:p>
            <a:pPr marL="0" indent="0">
              <a:buNone/>
            </a:pPr>
            <a:r>
              <a:rPr lang="en-US" dirty="0"/>
              <a:t>It is not hierarchical, unlike GO</a:t>
            </a:r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MSigDB: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Molecular Signature Databases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Its gene sets are divided in 9 major collections:</a:t>
            </a:r>
          </a:p>
          <a:p>
            <a:pPr marL="0" indent="0" algn="just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Yeah: the previous set of 12 genes came from here: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rgbClr val="102D53"/>
                </a:solidFill>
                <a:latin typeface="+mj-lt"/>
                <a:hlinkClick r:id="rId2"/>
              </a:rPr>
              <a:t>https://www.gsea-msigdb.org/gsea/msigdb/cards/GO_POTASSIUM_ION_BINDING.html</a:t>
            </a:r>
            <a:endParaRPr lang="en-US" sz="1400" dirty="0">
              <a:solidFill>
                <a:srgbClr val="102D5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F7939-DC62-4EF1-B6C7-12A543404E09}"/>
              </a:ext>
            </a:extLst>
          </p:cNvPr>
          <p:cNvSpPr txBox="1"/>
          <p:nvPr/>
        </p:nvSpPr>
        <p:spPr>
          <a:xfrm>
            <a:off x="2586174" y="5746265"/>
            <a:ext cx="670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https://www.gsea-msigdb.org/</a:t>
            </a:r>
            <a:endParaRPr 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ABF88E-5E22-4BC7-820F-9F464CFA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801"/>
            <a:ext cx="1781175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6D1277-94E7-448D-8786-C45B090A8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713" y="457200"/>
            <a:ext cx="271257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2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6B34A-3E40-4402-B15D-C18E5340F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868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find published, reliable, scientific knowledge on any topic</a:t>
            </a:r>
          </a:p>
          <a:p>
            <a:r>
              <a:rPr lang="en-US" dirty="0"/>
              <a:t>Peer reviewed:</a:t>
            </a:r>
          </a:p>
          <a:p>
            <a:pPr lvl="1"/>
            <a:r>
              <a:rPr lang="en-US" dirty="0"/>
              <a:t>PubMed</a:t>
            </a:r>
          </a:p>
          <a:p>
            <a:pPr lvl="1"/>
            <a:r>
              <a:rPr lang="en-US" dirty="0"/>
              <a:t>Google Scholar</a:t>
            </a:r>
          </a:p>
          <a:p>
            <a:pPr lvl="1"/>
            <a:r>
              <a:rPr lang="en-US" dirty="0"/>
              <a:t>SCOPUS</a:t>
            </a:r>
          </a:p>
          <a:p>
            <a:pPr lvl="1"/>
            <a:r>
              <a:rPr lang="en-US" dirty="0"/>
              <a:t>JANE</a:t>
            </a:r>
          </a:p>
          <a:p>
            <a:endParaRPr lang="en-US" dirty="0"/>
          </a:p>
          <a:p>
            <a:r>
              <a:rPr lang="en-US" dirty="0"/>
              <a:t>Non-peer reviewed</a:t>
            </a:r>
          </a:p>
          <a:p>
            <a:pPr lvl="1"/>
            <a:r>
              <a:rPr lang="en-US" dirty="0" err="1"/>
              <a:t>BioRxiv</a:t>
            </a:r>
            <a:endParaRPr lang="en-US" dirty="0"/>
          </a:p>
          <a:p>
            <a:pPr lvl="1"/>
            <a:r>
              <a:rPr lang="en-US" dirty="0"/>
              <a:t>Preprints</a:t>
            </a:r>
          </a:p>
          <a:p>
            <a:endParaRPr lang="en-US" dirty="0"/>
          </a:p>
          <a:p>
            <a:r>
              <a:rPr lang="en-US" dirty="0"/>
              <a:t>The dark side of the publication world</a:t>
            </a:r>
          </a:p>
          <a:p>
            <a:pPr lvl="1"/>
            <a:r>
              <a:rPr lang="en-US" dirty="0"/>
              <a:t>Pubpeer</a:t>
            </a:r>
          </a:p>
          <a:p>
            <a:pPr lvl="1"/>
            <a:r>
              <a:rPr lang="en-US" dirty="0"/>
              <a:t>Predatoryjournals.com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2F4D-B17B-40AF-8ACB-38DE01157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Galaxy of Websites to look for Scientific Papers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B15EC-5036-4E1D-818B-B16961B7AF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58566" y="3145480"/>
            <a:ext cx="2600325" cy="90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3A75C-9B4C-45F2-B365-63EDFC55441E}"/>
              </a:ext>
            </a:extLst>
          </p:cNvPr>
          <p:cNvPicPr/>
          <p:nvPr/>
        </p:nvPicPr>
        <p:blipFill rotWithShape="1">
          <a:blip r:embed="rId3"/>
          <a:srcRect r="-114" b="10558"/>
          <a:stretch/>
        </p:blipFill>
        <p:spPr bwMode="auto">
          <a:xfrm>
            <a:off x="5105400" y="3213183"/>
            <a:ext cx="1223010" cy="45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79EE3-C904-485F-84D4-90519D7669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43425" y="2010660"/>
            <a:ext cx="1600200" cy="4857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A96D7F-8977-45B4-A3EF-72FC4A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911" y="4445915"/>
            <a:ext cx="14382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8B0E36-E36B-4C30-A695-85FB3D7F3E0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72766" y="1828800"/>
            <a:ext cx="1371600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D6D53-C1FE-4630-B742-021717A127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4580645"/>
            <a:ext cx="1657581" cy="55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E2307-67B8-4A5B-BEAF-8AE4DD857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5943600"/>
            <a:ext cx="194337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19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F5CB6-293C-40E0-B1EC-9A51D15016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all gene sets in which ACE2 and SLC25A12 fall into from MSigDB</a:t>
            </a:r>
          </a:p>
          <a:p>
            <a:endParaRPr lang="en-US" dirty="0"/>
          </a:p>
          <a:p>
            <a:r>
              <a:rPr lang="en-US" dirty="0"/>
              <a:t>Can you find all Chemical/Genetic perturbation sets associated to "Aging"</a:t>
            </a:r>
          </a:p>
          <a:p>
            <a:endParaRPr lang="en-US" dirty="0"/>
          </a:p>
          <a:p>
            <a:r>
              <a:rPr lang="en-US" dirty="0"/>
              <a:t>Find transcription factors that are also oncogenes</a:t>
            </a:r>
          </a:p>
          <a:p>
            <a:pPr lvl="1"/>
            <a:r>
              <a:rPr lang="en-US" dirty="0"/>
              <a:t>Hint: use "Gene Families"</a:t>
            </a:r>
          </a:p>
          <a:p>
            <a:endParaRPr lang="en-US" dirty="0"/>
          </a:p>
          <a:p>
            <a:r>
              <a:rPr lang="en-US" dirty="0"/>
              <a:t>What's the biggest collection?</a:t>
            </a:r>
          </a:p>
          <a:p>
            <a:endParaRPr lang="en-US" dirty="0"/>
          </a:p>
          <a:p>
            <a:r>
              <a:rPr lang="en-US" dirty="0"/>
              <a:t>Who defined sets in the C2 collection?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B4D97-85DA-479D-B471-C5BAE50A8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453482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1E125-7BF8-42C8-A327-C0517B080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Reactome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C32B223-8506-4246-9F7E-45DB95A10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Genes and Proteins, grouped in </a:t>
            </a:r>
            <a:r>
              <a:rPr lang="en-US" i="1" dirty="0"/>
              <a:t>pathways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Reactome: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Reactions and Pathways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Reactome focuses more on metabolic reactions and has a tendency of grouping everything into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F7939-DC62-4EF1-B6C7-12A543404E09}"/>
              </a:ext>
            </a:extLst>
          </p:cNvPr>
          <p:cNvSpPr txBox="1"/>
          <p:nvPr/>
        </p:nvSpPr>
        <p:spPr>
          <a:xfrm>
            <a:off x="2638424" y="5334000"/>
            <a:ext cx="670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https://reactome.org/</a:t>
            </a:r>
            <a:endParaRPr lang="en-US" sz="2800" dirty="0"/>
          </a:p>
        </p:txBody>
      </p:sp>
      <p:pic>
        <p:nvPicPr>
          <p:cNvPr id="1026" name="Picture 2" descr="Reactome Pathway Database">
            <a:extLst>
              <a:ext uri="{FF2B5EF4-FFF2-40B4-BE49-F238E27FC236}">
                <a16:creationId xmlns:a16="http://schemas.microsoft.com/office/drawing/2014/main" id="{0EA81FBF-026F-499C-A8C5-77E76293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97" y="106397"/>
            <a:ext cx="2971800" cy="69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79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F5CB6-293C-40E0-B1EC-9A51D15016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792688"/>
          </a:xfrm>
        </p:spPr>
        <p:txBody>
          <a:bodyPr/>
          <a:lstStyle/>
          <a:p>
            <a:r>
              <a:rPr lang="en-US" dirty="0"/>
              <a:t>Using Reactome, look for the infamous MTOR signaling pathway</a:t>
            </a:r>
          </a:p>
          <a:p>
            <a:pPr lvl="1"/>
            <a:r>
              <a:rPr lang="en-US" dirty="0"/>
              <a:t>Why is it so important?</a:t>
            </a:r>
          </a:p>
          <a:p>
            <a:pPr lvl="1"/>
            <a:r>
              <a:rPr lang="en-US" dirty="0"/>
              <a:t>Why is everyone talking about it?</a:t>
            </a:r>
          </a:p>
          <a:p>
            <a:r>
              <a:rPr lang="en-US" dirty="0"/>
              <a:t>Visualize the MTOR </a:t>
            </a:r>
            <a:r>
              <a:rPr lang="en-US" dirty="0" err="1"/>
              <a:t>signalling</a:t>
            </a:r>
            <a:r>
              <a:rPr lang="en-US" dirty="0"/>
              <a:t> pathway in the huge network of cell reactions/pathways</a:t>
            </a:r>
          </a:p>
          <a:p>
            <a:pPr lvl="1"/>
            <a:r>
              <a:rPr lang="en-US" dirty="0"/>
              <a:t>Hint: click on the network figure, then look for a way to visualize as a network. Or via the pathway browser</a:t>
            </a:r>
          </a:p>
          <a:p>
            <a:r>
              <a:rPr lang="en-US" dirty="0"/>
              <a:t>How many subnetworks are there in this gigantic cell network?</a:t>
            </a:r>
          </a:p>
          <a:p>
            <a:r>
              <a:rPr lang="en-US" dirty="0"/>
              <a:t>Can you find the reaction where SLC25A12 falls into?</a:t>
            </a:r>
          </a:p>
          <a:p>
            <a:r>
              <a:rPr lang="en-US" dirty="0"/>
              <a:t>Focus on "Neuronal System"</a:t>
            </a:r>
          </a:p>
          <a:p>
            <a:pPr lvl="1"/>
            <a:r>
              <a:rPr lang="en-US" dirty="0"/>
              <a:t>What Chemical Compounds are associated to it?</a:t>
            </a:r>
          </a:p>
          <a:p>
            <a:pPr lvl="1"/>
            <a:r>
              <a:rPr lang="en-US" dirty="0"/>
              <a:t>How many proteins?</a:t>
            </a:r>
          </a:p>
          <a:p>
            <a:r>
              <a:rPr lang="en-US" dirty="0"/>
              <a:t>Using the Reactome "Analyze Data" function, provide a gene list (e.g. the 12 genes from before) and look at the results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B4D97-85DA-479D-B471-C5BAE50A8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835988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66301-6CD2-442B-B09C-EF72B0E77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WikiPathways</a:t>
            </a:r>
            <a:endParaRPr lang="en-US" dirty="0"/>
          </a:p>
        </p:txBody>
      </p:sp>
      <p:pic>
        <p:nvPicPr>
          <p:cNvPr id="4098" name="Picture 2" descr="WikiPathways - Wikipedia">
            <a:extLst>
              <a:ext uri="{FF2B5EF4-FFF2-40B4-BE49-F238E27FC236}">
                <a16:creationId xmlns:a16="http://schemas.microsoft.com/office/drawing/2014/main" id="{86E484BB-CFA1-4402-B593-7B2BA031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52400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D1EAD9-DF1E-4473-ACA7-22ECD398E99A}"/>
              </a:ext>
            </a:extLst>
          </p:cNvPr>
          <p:cNvSpPr txBox="1"/>
          <p:nvPr/>
        </p:nvSpPr>
        <p:spPr>
          <a:xfrm>
            <a:off x="228600" y="620688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The new kid in the 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D8475-E5D7-420F-987F-383137FE27E6}"/>
              </a:ext>
            </a:extLst>
          </p:cNvPr>
          <p:cNvSpPr txBox="1"/>
          <p:nvPr/>
        </p:nvSpPr>
        <p:spPr>
          <a:xfrm>
            <a:off x="2282030" y="6305490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https://www.wikipathways.org/index.php/WikiPathways</a:t>
            </a:r>
            <a:endParaRPr lang="en-US" sz="20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942EB69-3609-4D95-B631-08868D793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5246712"/>
          </a:xfrm>
        </p:spPr>
        <p:txBody>
          <a:bodyPr/>
          <a:lstStyle/>
          <a:p>
            <a:pPr marL="0" indent="0" algn="l">
              <a:buNone/>
            </a:pPr>
            <a:endParaRPr lang="en-US" b="1" i="0" dirty="0">
              <a:solidFill>
                <a:srgbClr val="F07B05"/>
              </a:solidFill>
              <a:effectLst/>
              <a:latin typeface="+mj-lt"/>
            </a:endParaRPr>
          </a:p>
          <a:p>
            <a:pPr marL="0" indent="0" algn="l">
              <a:buNone/>
            </a:pPr>
            <a:endParaRPr lang="en-US" b="1" dirty="0">
              <a:solidFill>
                <a:srgbClr val="F07B05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1" i="0" dirty="0" err="1">
                <a:solidFill>
                  <a:srgbClr val="F07B05"/>
                </a:solidFill>
                <a:effectLst/>
                <a:latin typeface="+mj-lt"/>
              </a:rPr>
              <a:t>WikiPathways</a:t>
            </a: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Pathways for the People</a:t>
            </a:r>
          </a:p>
          <a:p>
            <a:pPr marL="0" indent="0" algn="l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dirty="0" err="1">
                <a:solidFill>
                  <a:srgbClr val="102D53"/>
                </a:solidFill>
                <a:latin typeface="+mj-lt"/>
              </a:rPr>
              <a:t>WikiPathways</a:t>
            </a:r>
            <a:r>
              <a:rPr lang="en-US" dirty="0">
                <a:solidFill>
                  <a:srgbClr val="102D53"/>
                </a:solidFill>
                <a:latin typeface="+mj-lt"/>
              </a:rPr>
              <a:t> is a database of biological pathways maintained by and for the scientific community</a:t>
            </a:r>
          </a:p>
          <a:p>
            <a:pPr marL="0" indent="0" algn="l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It is quickly becoming the standard in manually curated gene sets: their pathways are non-redundant and describe the most recently defined cellular mechanisms</a:t>
            </a:r>
          </a:p>
          <a:p>
            <a:pPr marL="0" indent="0" algn="l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That's why MSigDB incorporated it… Well Played, MsigDB</a:t>
            </a:r>
          </a:p>
        </p:txBody>
      </p:sp>
    </p:spTree>
    <p:extLst>
      <p:ext uri="{BB962C8B-B14F-4D97-AF65-F5344CB8AC3E}">
        <p14:creationId xmlns:p14="http://schemas.microsoft.com/office/powerpoint/2010/main" val="3915719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66301-6CD2-442B-B09C-EF72B0E77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KEGG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D8475-E5D7-420F-987F-383137FE27E6}"/>
              </a:ext>
            </a:extLst>
          </p:cNvPr>
          <p:cNvSpPr txBox="1"/>
          <p:nvPr/>
        </p:nvSpPr>
        <p:spPr>
          <a:xfrm>
            <a:off x="2282030" y="6305490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2"/>
              </a:rPr>
              <a:t>https://www.genome.jp/kegg/pathway.html</a:t>
            </a:r>
            <a:endParaRPr lang="en-US" sz="20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942EB69-3609-4D95-B631-08868D793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056" y="990600"/>
            <a:ext cx="11233149" cy="5246712"/>
          </a:xfrm>
        </p:spPr>
        <p:txBody>
          <a:bodyPr/>
          <a:lstStyle/>
          <a:p>
            <a:pPr marL="0" indent="0" algn="l">
              <a:buNone/>
            </a:pPr>
            <a:endParaRPr lang="en-US" b="1" i="0" dirty="0">
              <a:solidFill>
                <a:srgbClr val="F07B05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F07B05"/>
                </a:solidFill>
                <a:effectLst/>
                <a:latin typeface="+mj-lt"/>
              </a:rPr>
              <a:t>KEGG:</a:t>
            </a:r>
            <a:r>
              <a:rPr lang="en-US" b="1" i="0" dirty="0">
                <a:solidFill>
                  <a:srgbClr val="102D53"/>
                </a:solidFill>
                <a:effectLst/>
                <a:latin typeface="+mj-lt"/>
              </a:rPr>
              <a:t> Kyoto Encyclopedia of Genes and Genomes</a:t>
            </a:r>
          </a:p>
          <a:p>
            <a:pPr marL="0" indent="0" algn="l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KEGG PATHWAY is a collection of manually drawn pathway maps representing </a:t>
            </a:r>
            <a:r>
              <a:rPr lang="en-US" dirty="0" err="1">
                <a:solidFill>
                  <a:srgbClr val="102D53"/>
                </a:solidFill>
                <a:latin typeface="+mj-lt"/>
              </a:rPr>
              <a:t>japanese</a:t>
            </a:r>
            <a:r>
              <a:rPr lang="en-US" dirty="0">
                <a:solidFill>
                  <a:srgbClr val="102D53"/>
                </a:solidFill>
                <a:latin typeface="+mj-lt"/>
              </a:rPr>
              <a:t> knowledge of the molecular interaction, reaction and relation networks for metabolism, cellular processes, human disease…</a:t>
            </a:r>
          </a:p>
          <a:p>
            <a:pPr marL="0" indent="0" algn="just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It is currently considered stable, but stale</a:t>
            </a:r>
          </a:p>
          <a:p>
            <a:pPr marL="0" indent="0" algn="l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  <a:p>
            <a:pPr marL="0" indent="0" algn="l">
              <a:buNone/>
            </a:pPr>
            <a:endParaRPr lang="en-US" dirty="0">
              <a:solidFill>
                <a:srgbClr val="102D53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102D53"/>
                </a:solidFill>
                <a:latin typeface="+mj-lt"/>
              </a:rPr>
              <a:t>MsigDB contains it as well… Stop playing, MsigDB!</a:t>
            </a:r>
          </a:p>
        </p:txBody>
      </p:sp>
      <p:pic>
        <p:nvPicPr>
          <p:cNvPr id="5122" name="Picture 2" descr="KEGG icon">
            <a:extLst>
              <a:ext uri="{FF2B5EF4-FFF2-40B4-BE49-F238E27FC236}">
                <a16:creationId xmlns:a16="http://schemas.microsoft.com/office/drawing/2014/main" id="{5B42C43F-168E-4FB8-924F-F786D543B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0716"/>
            <a:ext cx="12192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1861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AA4E9C-61D6-4743-98B8-6360CDD533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Compare the KEGG 80s graphics with…</a:t>
            </a:r>
          </a:p>
          <a:p>
            <a:r>
              <a:rPr lang="en-US" dirty="0" err="1"/>
              <a:t>WikiPathways</a:t>
            </a:r>
            <a:r>
              <a:rPr lang="en-US" dirty="0"/>
              <a:t>, once more unto the breach</a:t>
            </a:r>
          </a:p>
          <a:p>
            <a:pPr lvl="1"/>
            <a:r>
              <a:rPr lang="en-US" dirty="0">
                <a:hlinkClick r:id="rId2"/>
              </a:rPr>
              <a:t>https://www.wikipathways.org/index.php/Pathway:WP4860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Again, try to define in which pathways</a:t>
            </a:r>
          </a:p>
          <a:p>
            <a:pPr lvl="1"/>
            <a:r>
              <a:rPr lang="en-US" dirty="0"/>
              <a:t>ACE2</a:t>
            </a:r>
          </a:p>
          <a:p>
            <a:pPr lvl="1"/>
            <a:r>
              <a:rPr lang="en-US" dirty="0"/>
              <a:t>SLC25A12</a:t>
            </a:r>
          </a:p>
          <a:p>
            <a:pPr marL="0" indent="0">
              <a:buNone/>
            </a:pPr>
            <a:r>
              <a:rPr lang="en-US" dirty="0"/>
              <a:t>	belong to, according to: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 err="1"/>
              <a:t>WikiPathways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AA185-C78A-4C8B-8616-C4D02816E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126270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5. </a:t>
            </a:r>
            <a:r>
              <a:rPr lang="en-US" dirty="0"/>
              <a:t>Tools for Cancer Genomics</a:t>
            </a:r>
          </a:p>
        </p:txBody>
      </p:sp>
    </p:spTree>
    <p:extLst>
      <p:ext uri="{BB962C8B-B14F-4D97-AF65-F5344CB8AC3E}">
        <p14:creationId xmlns:p14="http://schemas.microsoft.com/office/powerpoint/2010/main" val="8340184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6B34A-3E40-4402-B15D-C18E5340F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868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tools have been funded and develop to better understand Cancer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cBioPortal</a:t>
            </a:r>
            <a:endParaRPr lang="en-US" dirty="0"/>
          </a:p>
          <a:p>
            <a:endParaRPr lang="en-US" dirty="0"/>
          </a:p>
          <a:p>
            <a:r>
              <a:rPr lang="en-US" dirty="0"/>
              <a:t>COSMIC</a:t>
            </a:r>
          </a:p>
          <a:p>
            <a:endParaRPr lang="en-US" dirty="0"/>
          </a:p>
          <a:p>
            <a:r>
              <a:rPr lang="en-US" dirty="0"/>
              <a:t>CCLE</a:t>
            </a:r>
          </a:p>
          <a:p>
            <a:endParaRPr lang="en-US" dirty="0"/>
          </a:p>
          <a:p>
            <a:r>
              <a:rPr lang="en-US" dirty="0"/>
              <a:t>TCGA</a:t>
            </a:r>
          </a:p>
          <a:p>
            <a:endParaRPr lang="en-US" dirty="0"/>
          </a:p>
          <a:p>
            <a:r>
              <a:rPr lang="en-US" dirty="0" err="1"/>
              <a:t>DepMap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R2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2F4D-B17B-40AF-8ACB-38DE01157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Cancer Genomics</a:t>
            </a:r>
          </a:p>
        </p:txBody>
      </p:sp>
      <p:pic>
        <p:nvPicPr>
          <p:cNvPr id="1026" name="Picture 2" descr="cBioPortal Logo">
            <a:extLst>
              <a:ext uri="{FF2B5EF4-FFF2-40B4-BE49-F238E27FC236}">
                <a16:creationId xmlns:a16="http://schemas.microsoft.com/office/drawing/2014/main" id="{55F65508-C6C0-4549-889A-108AF2DAE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76400"/>
            <a:ext cx="25241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0FAA52-FDDB-411A-8707-5E79D472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550155"/>
            <a:ext cx="2524125" cy="537433"/>
          </a:xfrm>
          <a:prstGeom prst="rect">
            <a:avLst/>
          </a:prstGeom>
        </p:spPr>
      </p:pic>
      <p:pic>
        <p:nvPicPr>
          <p:cNvPr id="1028" name="Picture 4" descr="Ccle logo">
            <a:extLst>
              <a:ext uri="{FF2B5EF4-FFF2-40B4-BE49-F238E27FC236}">
                <a16:creationId xmlns:a16="http://schemas.microsoft.com/office/drawing/2014/main" id="{0889D758-2299-471F-BADE-D04717D7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482454"/>
            <a:ext cx="2524126" cy="4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Cancer Genome Atlas Program - National Cancer Institute">
            <a:extLst>
              <a:ext uri="{FF2B5EF4-FFF2-40B4-BE49-F238E27FC236}">
                <a16:creationId xmlns:a16="http://schemas.microsoft.com/office/drawing/2014/main" id="{B89E2460-CA42-45CB-B1AA-8AF386A7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034" y="4038600"/>
            <a:ext cx="1285132" cy="9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292DF-7651-4E63-AC3A-611AA07AC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5261776"/>
            <a:ext cx="2734057" cy="471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FA0865-581A-4ED1-A27D-075046369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915" y="5906087"/>
            <a:ext cx="1050970" cy="89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963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44917-C843-4AE9-A59E-650BB0ADC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4" y="44450"/>
            <a:ext cx="7254082" cy="576238"/>
          </a:xfrm>
        </p:spPr>
        <p:txBody>
          <a:bodyPr/>
          <a:lstStyle/>
          <a:p>
            <a:r>
              <a:rPr lang="en-US"/>
              <a:t>TCGA - The Cancer Genome Atlas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09BC0-202D-40A0-A755-81650FD57FEC}"/>
              </a:ext>
            </a:extLst>
          </p:cNvPr>
          <p:cNvSpPr txBox="1"/>
          <p:nvPr/>
        </p:nvSpPr>
        <p:spPr>
          <a:xfrm>
            <a:off x="123956" y="667334"/>
            <a:ext cx="7343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The largest consortium project for Cancer -omics data</a:t>
            </a:r>
          </a:p>
          <a:p>
            <a:pPr algn="l"/>
            <a:endParaRPr lang="en-US" sz="2000">
              <a:latin typeface="Century Gothic" panose="020B0502020202020204" pitchFamily="34" charset="0"/>
            </a:endParaRPr>
          </a:p>
          <a:p>
            <a:pPr algn="l"/>
            <a:r>
              <a:rPr lang="en-US" sz="2000">
                <a:latin typeface="Century Gothic" panose="020B0502020202020204" pitchFamily="34" charset="0"/>
              </a:rPr>
              <a:t>The "pan-cancer" Atlas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D9FD8-C04B-4DE5-A4E8-73A64BA64F17}"/>
              </a:ext>
            </a:extLst>
          </p:cNvPr>
          <p:cNvSpPr txBox="1"/>
          <p:nvPr/>
        </p:nvSpPr>
        <p:spPr>
          <a:xfrm>
            <a:off x="119064" y="1942879"/>
            <a:ext cx="10820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They measured: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33 tumor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20,000+ 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What they measured generated 2.5 PETABYTES of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Gene expression (RNA-Seq and microarrays)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Somatic mutations (Whole Exome Sequencing and SNP arrays)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Copy Number Alterations (Whole Genome Sequencing and SNP arrays)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Methylation statuses (with 450k probe chips, rarely with bisulfite sequencing)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Protein abundances (RPPA chips and </a:t>
            </a:r>
            <a:r>
              <a:rPr lang="en-US" sz="2000" dirty="0" err="1">
                <a:latin typeface="Century Gothic" panose="020B0502020202020204" pitchFamily="34" charset="0"/>
              </a:rPr>
              <a:t>MassSpec</a:t>
            </a:r>
            <a:r>
              <a:rPr lang="en-US" sz="2000" dirty="0">
                <a:latin typeface="Century Gothic" panose="020B0502020202020204" pitchFamily="34" charset="0"/>
              </a:rPr>
              <a:t> Proteomics via the CPTAC project)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Clinical information (gender, age, survival, occasionally response to treatment)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1578F-F0CB-474C-80B8-371D79F9125D}"/>
              </a:ext>
            </a:extLst>
          </p:cNvPr>
          <p:cNvSpPr txBox="1"/>
          <p:nvPr/>
        </p:nvSpPr>
        <p:spPr>
          <a:xfrm>
            <a:off x="0" y="5716289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hlinkClick r:id="rId2"/>
              </a:rPr>
              <a:t>https://www.cancer.gov/about-nci/organization/ccg/research/structural-genomics/tcga</a:t>
            </a:r>
            <a:endParaRPr lang="en-US" sz="20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395F10-06BB-4EAF-AF18-66002235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932" y="44451"/>
            <a:ext cx="3493993" cy="26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97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7F61E9-11EA-4753-AAC2-544FF5BB2A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915888"/>
          </a:xfrm>
        </p:spPr>
        <p:txBody>
          <a:bodyPr/>
          <a:lstStyle/>
          <a:p>
            <a:r>
              <a:rPr lang="en-US"/>
              <a:t>Raw data is frozen and available at </a:t>
            </a:r>
            <a:r>
              <a:rPr lang="en-US">
                <a:hlinkClick r:id="rId2"/>
              </a:rPr>
              <a:t>https://gdac.broadinstitute.org/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C8DDF-F708-4DDE-8246-3D6EE99DAC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to use TCGA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23EAC-6B0A-4FA2-B0AF-382D2591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752601"/>
            <a:ext cx="641656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3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E1285-0CF8-41E4-947D-1B5D6AE7BA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Classic</a:t>
            </a:r>
          </a:p>
          <a:p>
            <a:endParaRPr lang="en-US" dirty="0"/>
          </a:p>
          <a:p>
            <a:r>
              <a:rPr lang="en-US" dirty="0"/>
              <a:t>Used by most </a:t>
            </a:r>
            <a:r>
              <a:rPr lang="en-US" strike="sngStrike" dirty="0"/>
              <a:t>boomers</a:t>
            </a:r>
            <a:r>
              <a:rPr lang="en-US" dirty="0"/>
              <a:t> Professors</a:t>
            </a:r>
          </a:p>
          <a:p>
            <a:endParaRPr lang="en-US" dirty="0"/>
          </a:p>
          <a:p>
            <a:r>
              <a:rPr lang="en-US" dirty="0"/>
              <a:t>PubMed id is a standard for citations (e.g. Google for PMID 21070630)</a:t>
            </a:r>
          </a:p>
          <a:p>
            <a:endParaRPr lang="en-US" dirty="0"/>
          </a:p>
          <a:p>
            <a:r>
              <a:rPr lang="en-US" dirty="0"/>
              <a:t>Not all journals can be on PubMed, but the threshold is low</a:t>
            </a:r>
          </a:p>
          <a:p>
            <a:endParaRPr lang="en-US" dirty="0"/>
          </a:p>
          <a:p>
            <a:r>
              <a:rPr lang="en-US" dirty="0"/>
              <a:t>Sorting of results is somewhat random</a:t>
            </a:r>
          </a:p>
          <a:p>
            <a:endParaRPr lang="en-US" dirty="0"/>
          </a:p>
          <a:p>
            <a:r>
              <a:rPr lang="en-US" dirty="0"/>
              <a:t>You can use [</a:t>
            </a:r>
            <a:r>
              <a:rPr lang="en-US" dirty="0" err="1"/>
              <a:t>uid</a:t>
            </a:r>
            <a:r>
              <a:rPr lang="en-US" dirty="0"/>
              <a:t>] [title] [journal] [author] after keywords to search in specific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33DC9-5365-4B0A-882E-6D7F4CBD1A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FB6E-FA4D-4217-8486-6EA87FE3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4450"/>
            <a:ext cx="1676400" cy="681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A6C42-C333-44E1-B5C5-4B8F16E02A3C}"/>
              </a:ext>
            </a:extLst>
          </p:cNvPr>
          <p:cNvSpPr txBox="1"/>
          <p:nvPr/>
        </p:nvSpPr>
        <p:spPr>
          <a:xfrm>
            <a:off x="2143263" y="6131862"/>
            <a:ext cx="7592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hlinkClick r:id="rId3"/>
              </a:rPr>
              <a:t>https://pubmed.ncbi.nlm.nih.gov/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67590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7F61E9-11EA-4753-AAC2-544FF5BB2A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915888"/>
          </a:xfrm>
        </p:spPr>
        <p:txBody>
          <a:bodyPr/>
          <a:lstStyle/>
          <a:p>
            <a:r>
              <a:rPr lang="en-US"/>
              <a:t>Raw data is frozen and available at </a:t>
            </a:r>
            <a:r>
              <a:rPr lang="en-US">
                <a:hlinkClick r:id="rId2"/>
              </a:rPr>
              <a:t>https://gdac.broadinstitute.org/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C8DDF-F708-4DDE-8246-3D6EE99DAC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to use TCGA</a:t>
            </a:r>
          </a:p>
        </p:txBody>
      </p:sp>
      <p:pic>
        <p:nvPicPr>
          <p:cNvPr id="2050" name="Picture 2" descr="Reading Barcodes">
            <a:extLst>
              <a:ext uri="{FF2B5EF4-FFF2-40B4-BE49-F238E27FC236}">
                <a16:creationId xmlns:a16="http://schemas.microsoft.com/office/drawing/2014/main" id="{22F68455-088E-4CCF-B6D7-54D0EB96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7" y="1804987"/>
            <a:ext cx="43243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C8C2D-BCD2-4E45-B65F-D135C5B83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838117"/>
            <a:ext cx="4490418" cy="4827696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2FDC61D-3E5A-4F92-A20C-3F291BF6BD3D}"/>
              </a:ext>
            </a:extLst>
          </p:cNvPr>
          <p:cNvCxnSpPr>
            <a:cxnSpLocks/>
          </p:cNvCxnSpPr>
          <p:nvPr/>
        </p:nvCxnSpPr>
        <p:spPr>
          <a:xfrm>
            <a:off x="2695852" y="2971800"/>
            <a:ext cx="2866748" cy="1828800"/>
          </a:xfrm>
          <a:prstGeom prst="bentConnector3">
            <a:avLst>
              <a:gd name="adj1" fmla="val -20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390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7F61E9-11EA-4753-AAC2-544FF5BB2A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915888"/>
          </a:xfrm>
        </p:spPr>
        <p:txBody>
          <a:bodyPr/>
          <a:lstStyle/>
          <a:p>
            <a:r>
              <a:rPr lang="en-US"/>
              <a:t>Raw data is frozen and available at </a:t>
            </a:r>
            <a:r>
              <a:rPr lang="en-US">
                <a:hlinkClick r:id="rId2"/>
              </a:rPr>
              <a:t>https://gdac.broadinstitute.org/</a:t>
            </a:r>
            <a:endParaRPr lang="en-US"/>
          </a:p>
          <a:p>
            <a:r>
              <a:rPr lang="en-US"/>
              <a:t>So since we were bored, we downloaded all of it!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C8DDF-F708-4DDE-8246-3D6EE99DAC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to use TCGA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F6A9F-64FD-4210-9410-3337DDF61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006376"/>
            <a:ext cx="7916040" cy="42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260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A9A1E2-896E-47C8-8A7C-E38946F55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2592287"/>
          </a:xfrm>
        </p:spPr>
        <p:txBody>
          <a:bodyPr/>
          <a:lstStyle/>
          <a:p>
            <a:r>
              <a:rPr lang="en-US" dirty="0"/>
              <a:t>All data was download and loaded in R</a:t>
            </a:r>
          </a:p>
          <a:p>
            <a:r>
              <a:rPr lang="en-US" dirty="0"/>
              <a:t>Then I thought: how to visualize all of it?</a:t>
            </a:r>
          </a:p>
          <a:p>
            <a:r>
              <a:rPr lang="en-US" dirty="0"/>
              <a:t>Answer: dimensionality reduction! Here, based on gene expression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TSNE</a:t>
            </a:r>
          </a:p>
          <a:p>
            <a:pPr lvl="1"/>
            <a:r>
              <a:rPr lang="en-US" dirty="0"/>
              <a:t>UMAP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20518-8FFF-4D1B-A705-E4E4D55D9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TCGA-based study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6516DED-ECEA-4124-B8B3-E9DBAB9B3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67000"/>
            <a:ext cx="838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6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A9A1E2-896E-47C8-8A7C-E38946F55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4"/>
            <a:ext cx="11233149" cy="544642"/>
          </a:xfrm>
        </p:spPr>
        <p:txBody>
          <a:bodyPr/>
          <a:lstStyle/>
          <a:p>
            <a:r>
              <a:rPr lang="en-US"/>
              <a:t>And how to visualize all mutation/CNA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20518-8FFF-4D1B-A705-E4E4D55D9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TCGA-based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F9BCB-DD2D-4CF3-8E5D-DB19AD8D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12192000" cy="402884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DBF21D9-A42A-4436-B40E-14B591607877}"/>
              </a:ext>
            </a:extLst>
          </p:cNvPr>
          <p:cNvSpPr txBox="1">
            <a:spLocks/>
          </p:cNvSpPr>
          <p:nvPr/>
        </p:nvSpPr>
        <p:spPr>
          <a:xfrm>
            <a:off x="527051" y="6021286"/>
            <a:ext cx="11233149" cy="544642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There are thousands of online tools to analyze this pan-cancer dataset</a:t>
            </a:r>
          </a:p>
        </p:txBody>
      </p:sp>
    </p:spTree>
    <p:extLst>
      <p:ext uri="{BB962C8B-B14F-4D97-AF65-F5344CB8AC3E}">
        <p14:creationId xmlns:p14="http://schemas.microsoft.com/office/powerpoint/2010/main" val="2965628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A9F237-6775-F0BD-3D02-EA20A3ACA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76238"/>
          </a:xfrm>
        </p:spPr>
        <p:txBody>
          <a:bodyPr/>
          <a:lstStyle/>
          <a:p>
            <a:r>
              <a:rPr lang="en-US"/>
              <a:t>http://www.oncolnc.org/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B16ED-8C5F-7D9D-92CC-19E5A61B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458" y="11185"/>
            <a:ext cx="11641137" cy="576238"/>
          </a:xfrm>
        </p:spPr>
        <p:txBody>
          <a:bodyPr/>
          <a:lstStyle/>
          <a:p>
            <a:r>
              <a:rPr lang="en-US"/>
              <a:t>OncoLnc: Calculating survival from TCGA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BA330-67F0-B3B3-D982-ABC57789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86000"/>
            <a:ext cx="8610600" cy="303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100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A9F237-6775-F0BD-3D02-EA20A3ACA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76238"/>
          </a:xfrm>
        </p:spPr>
        <p:txBody>
          <a:bodyPr/>
          <a:lstStyle/>
          <a:p>
            <a:r>
              <a:rPr lang="en-US"/>
              <a:t>Let's try with the pro-proliferative gene </a:t>
            </a:r>
            <a:r>
              <a:rPr lang="en-US" b="1"/>
              <a:t>FOXM1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B16ED-8C5F-7D9D-92CC-19E5A61B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458" y="11185"/>
            <a:ext cx="11641137" cy="576238"/>
          </a:xfrm>
        </p:spPr>
        <p:txBody>
          <a:bodyPr/>
          <a:lstStyle/>
          <a:p>
            <a:r>
              <a:rPr lang="en-US"/>
              <a:t>OncoLnc: Calculating survival from TCGA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FEF93E-A7A6-B655-38FA-C1BE7729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71" y="1417145"/>
            <a:ext cx="10640910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325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A9F237-6775-F0BD-3D02-EA20A3ACA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576238"/>
          </a:xfrm>
        </p:spPr>
        <p:txBody>
          <a:bodyPr/>
          <a:lstStyle/>
          <a:p>
            <a:r>
              <a:rPr lang="en-US"/>
              <a:t>Let's try with the pro-proliferative gene </a:t>
            </a:r>
            <a:r>
              <a:rPr lang="en-US" b="1"/>
              <a:t>FOXM1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B16ED-8C5F-7D9D-92CC-19E5A61B4D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458" y="11185"/>
            <a:ext cx="11641137" cy="576238"/>
          </a:xfrm>
        </p:spPr>
        <p:txBody>
          <a:bodyPr/>
          <a:lstStyle/>
          <a:p>
            <a:r>
              <a:rPr lang="en-US"/>
              <a:t>OncoLnc: Calculating survival from TCGA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7A99E-2D46-BB92-CBC2-B33F50BD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62241"/>
            <a:ext cx="6537530" cy="51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205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44917-C843-4AE9-A59E-650BB0ADC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4" y="44450"/>
            <a:ext cx="7254082" cy="576238"/>
          </a:xfrm>
        </p:spPr>
        <p:txBody>
          <a:bodyPr/>
          <a:lstStyle/>
          <a:p>
            <a:r>
              <a:rPr lang="en-US"/>
              <a:t>cBioPortal</a:t>
            </a:r>
          </a:p>
        </p:txBody>
      </p:sp>
      <p:pic>
        <p:nvPicPr>
          <p:cNvPr id="7" name="Picture 2" descr="cBioPortal Logo">
            <a:extLst>
              <a:ext uri="{FF2B5EF4-FFF2-40B4-BE49-F238E27FC236}">
                <a16:creationId xmlns:a16="http://schemas.microsoft.com/office/drawing/2014/main" id="{FBAEC79B-3412-44E6-B434-F2FD2C4D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85143"/>
            <a:ext cx="25241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509BC0-202D-40A0-A755-81650FD57FEC}"/>
              </a:ext>
            </a:extLst>
          </p:cNvPr>
          <p:cNvSpPr txBox="1"/>
          <p:nvPr/>
        </p:nvSpPr>
        <p:spPr>
          <a:xfrm>
            <a:off x="123957" y="667334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The biggest aggregator of Cancer datasets (including TCGA)</a:t>
            </a:r>
          </a:p>
        </p:txBody>
      </p:sp>
      <p:pic>
        <p:nvPicPr>
          <p:cNvPr id="2050" name="Picture 2" descr="MSKCC... - Memorial Sloan Kettering Office Photo | Glassdoor.co.uk">
            <a:extLst>
              <a:ext uri="{FF2B5EF4-FFF2-40B4-BE49-F238E27FC236}">
                <a16:creationId xmlns:a16="http://schemas.microsoft.com/office/drawing/2014/main" id="{D29C30D6-D4AC-49F5-A747-61EBAE085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26" y="1271002"/>
            <a:ext cx="4580468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2D9FD8-C04B-4DE5-A4E8-73A64BA64F17}"/>
              </a:ext>
            </a:extLst>
          </p:cNvPr>
          <p:cNvSpPr txBox="1"/>
          <p:nvPr/>
        </p:nvSpPr>
        <p:spPr>
          <a:xfrm>
            <a:off x="205251" y="1708468"/>
            <a:ext cx="6781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Century Gothic" panose="020B0502020202020204" pitchFamily="34" charset="0"/>
              </a:rPr>
              <a:t>Pros: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Datasets can be downloaded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Data is updated constantly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For genes and gene groups can detect: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Mutations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Copy Number Alterations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Gene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Specific tumors can be 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None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1578F-F0CB-474C-80B8-371D79F9125D}"/>
              </a:ext>
            </a:extLst>
          </p:cNvPr>
          <p:cNvSpPr txBox="1"/>
          <p:nvPr/>
        </p:nvSpPr>
        <p:spPr>
          <a:xfrm>
            <a:off x="3124200" y="5663859"/>
            <a:ext cx="6144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hlinkClick r:id="rId4"/>
              </a:rPr>
              <a:t>https://www.cbioportal.org/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153509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EA42A3-D329-4D8E-BAFB-E707407439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976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 Breast Carcinoma (the TCGA Firehose is the probably the largest)</a:t>
            </a:r>
          </a:p>
          <a:p>
            <a:r>
              <a:rPr lang="en-US" dirty="0"/>
              <a:t>What is the most common mutation?</a:t>
            </a:r>
          </a:p>
          <a:p>
            <a:r>
              <a:rPr lang="en-US" dirty="0"/>
              <a:t>What is the most frequently amplified gene? And deleted?</a:t>
            </a:r>
          </a:p>
          <a:p>
            <a:r>
              <a:rPr lang="en-US" dirty="0"/>
              <a:t>Explore the Clinical Data: what info is available?</a:t>
            </a:r>
          </a:p>
          <a:p>
            <a:r>
              <a:rPr lang="en-US" dirty="0"/>
              <a:t>What is the overall survival after 100 months?</a:t>
            </a:r>
          </a:p>
          <a:p>
            <a:r>
              <a:rPr lang="en-US" dirty="0"/>
              <a:t>What if you have a MYC amplification?</a:t>
            </a:r>
          </a:p>
          <a:p>
            <a:r>
              <a:rPr lang="en-US" dirty="0"/>
              <a:t>Visualize CN segments for this cancer. Where is MYC on the genome?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Check all TCGA tumor datasets</a:t>
            </a:r>
          </a:p>
          <a:p>
            <a:r>
              <a:rPr lang="en-US" dirty="0"/>
              <a:t>What is the most common mutation?</a:t>
            </a:r>
          </a:p>
          <a:p>
            <a:r>
              <a:rPr lang="en-US" dirty="0"/>
              <a:t>What is the most common fusion event?</a:t>
            </a:r>
          </a:p>
          <a:p>
            <a:r>
              <a:rPr lang="en-US" dirty="0"/>
              <a:t>What is the most frequently amplified gene? And deleted?</a:t>
            </a:r>
          </a:p>
          <a:p>
            <a:r>
              <a:rPr lang="en-US" dirty="0"/>
              <a:t>How many tumor types have well defined subtypes?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81E33-117D-4940-8784-9E7B57A372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with Cbio Portal (1)</a:t>
            </a:r>
          </a:p>
        </p:txBody>
      </p:sp>
    </p:spTree>
    <p:extLst>
      <p:ext uri="{BB962C8B-B14F-4D97-AF65-F5344CB8AC3E}">
        <p14:creationId xmlns:p14="http://schemas.microsoft.com/office/powerpoint/2010/main" val="9005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EA42A3-D329-4D8E-BAFB-E707407439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868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"Query by gene" </a:t>
            </a:r>
            <a:r>
              <a:rPr lang="en-US" dirty="0" err="1"/>
              <a:t>Cbio</a:t>
            </a:r>
            <a:r>
              <a:rPr lang="en-US" dirty="0"/>
              <a:t> for two genes: PTEN, MYC, MTOR and SLC25A12</a:t>
            </a:r>
          </a:p>
          <a:p>
            <a:endParaRPr lang="en-US" dirty="0"/>
          </a:p>
          <a:p>
            <a:r>
              <a:rPr lang="en-US" dirty="0"/>
              <a:t>How often are they amplified/deleted/mutated/fused?</a:t>
            </a:r>
          </a:p>
          <a:p>
            <a:r>
              <a:rPr lang="en-US" dirty="0"/>
              <a:t>Summarize the mutation statues of all these genes (together and separately) in individual tumor types (or studies)</a:t>
            </a:r>
          </a:p>
          <a:p>
            <a:r>
              <a:rPr lang="en-US" dirty="0"/>
              <a:t>What is "Mutual Exclusivity"? Are these mutations significantly co-occurring more (or less) than expected by chance?</a:t>
            </a:r>
          </a:p>
          <a:p>
            <a:r>
              <a:rPr lang="en-US" dirty="0"/>
              <a:t>What kind of "plots" can be visualized? Is the gene expression influenced by Copy Number Alteration? Are protein </a:t>
            </a:r>
            <a:r>
              <a:rPr lang="en-US" dirty="0" err="1"/>
              <a:t>abudances</a:t>
            </a:r>
            <a:r>
              <a:rPr lang="en-US" dirty="0"/>
              <a:t> correlated to gene expression levels?</a:t>
            </a:r>
          </a:p>
          <a:p>
            <a:r>
              <a:rPr lang="en-US" dirty="0"/>
              <a:t>How are mutations distributed over the sequence of these genes?</a:t>
            </a:r>
          </a:p>
          <a:p>
            <a:r>
              <a:rPr lang="en-US" dirty="0"/>
              <a:t>Are alterations of these genes associated to a better or worse prognosis?</a:t>
            </a:r>
          </a:p>
          <a:p>
            <a:r>
              <a:rPr lang="en-US" dirty="0"/>
              <a:t>Check the Pathway visualization tab: are some of these genes in the same signal transduction chain?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81E33-117D-4940-8784-9E7B57A372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with Cbio Portal (2)</a:t>
            </a:r>
          </a:p>
        </p:txBody>
      </p:sp>
    </p:spTree>
    <p:extLst>
      <p:ext uri="{BB962C8B-B14F-4D97-AF65-F5344CB8AC3E}">
        <p14:creationId xmlns:p14="http://schemas.microsoft.com/office/powerpoint/2010/main" val="54785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285540-F4B1-4E97-A8B1-F38203801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3"/>
            <a:ext cx="11233149" cy="3811487"/>
          </a:xfrm>
        </p:spPr>
        <p:txBody>
          <a:bodyPr/>
          <a:lstStyle/>
          <a:p>
            <a:r>
              <a:rPr lang="en-US" dirty="0"/>
              <a:t>Intuitive</a:t>
            </a:r>
          </a:p>
          <a:p>
            <a:r>
              <a:rPr lang="en-US" dirty="0"/>
              <a:t>Largest: higher quantity, lower quality</a:t>
            </a:r>
          </a:p>
          <a:p>
            <a:r>
              <a:rPr lang="en-US" dirty="0"/>
              <a:t>Fast: papers are put on </a:t>
            </a:r>
            <a:r>
              <a:rPr lang="en-US" dirty="0" err="1"/>
              <a:t>GScholar</a:t>
            </a:r>
            <a:r>
              <a:rPr lang="en-US" dirty="0"/>
              <a:t> immediately after publication</a:t>
            </a:r>
          </a:p>
          <a:p>
            <a:r>
              <a:rPr lang="en-US" dirty="0"/>
              <a:t>Powered by Google, so sorted by relevance, nice!</a:t>
            </a:r>
          </a:p>
          <a:p>
            <a:r>
              <a:rPr lang="en-US" dirty="0"/>
              <a:t>Shows citation numbers (more citations, usually better paper)</a:t>
            </a:r>
          </a:p>
          <a:p>
            <a:r>
              <a:rPr lang="en-US" dirty="0"/>
              <a:t>Less used by </a:t>
            </a:r>
            <a:r>
              <a:rPr lang="en-US" strike="sngStrike" dirty="0"/>
              <a:t>boomers</a:t>
            </a:r>
            <a:r>
              <a:rPr lang="en-US" dirty="0"/>
              <a:t> Professors, because it's newer than PubMed and generally slightly less reliable</a:t>
            </a:r>
          </a:p>
          <a:p>
            <a:r>
              <a:rPr lang="en-US" dirty="0"/>
              <a:t>For example, it includes also non-peer-reviewed, non-scientific papers, like the randomly generated: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2F51C-0B2F-4B4B-8C6F-509A3E303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Google Scholar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58AC4-CF70-4982-85F8-E3889C8F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9194"/>
            <a:ext cx="2743199" cy="571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8BA41-77CD-416F-B313-343D785B6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153" y="4757962"/>
            <a:ext cx="5772956" cy="1467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44B67-8F71-45EF-8CE9-73980A320A5F}"/>
              </a:ext>
            </a:extLst>
          </p:cNvPr>
          <p:cNvSpPr txBox="1"/>
          <p:nvPr/>
        </p:nvSpPr>
        <p:spPr>
          <a:xfrm>
            <a:off x="2143263" y="6334780"/>
            <a:ext cx="7592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hlinkClick r:id="rId4"/>
              </a:rPr>
              <a:t>https://scholar.google.com/</a:t>
            </a:r>
            <a:endParaRPr lang="en-US" sz="2800"/>
          </a:p>
        </p:txBody>
      </p:sp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19F987D5-6A45-FCFC-1581-938BED060D36}"/>
              </a:ext>
            </a:extLst>
          </p:cNvPr>
          <p:cNvSpPr txBox="1"/>
          <p:nvPr/>
        </p:nvSpPr>
        <p:spPr>
          <a:xfrm>
            <a:off x="9601200" y="5181600"/>
            <a:ext cx="1143000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  <a:hlinkClick r:id="rId5"/>
              </a:rPr>
              <a:t>Click Link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054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44917-C843-4AE9-A59E-650BB0ADC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4" y="44450"/>
            <a:ext cx="7254082" cy="576238"/>
          </a:xfrm>
        </p:spPr>
        <p:txBody>
          <a:bodyPr/>
          <a:lstStyle/>
          <a:p>
            <a:r>
              <a:rPr lang="en-US"/>
              <a:t>COSMIC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09BC0-202D-40A0-A755-81650FD57FEC}"/>
              </a:ext>
            </a:extLst>
          </p:cNvPr>
          <p:cNvSpPr txBox="1"/>
          <p:nvPr/>
        </p:nvSpPr>
        <p:spPr>
          <a:xfrm>
            <a:off x="123957" y="667334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A giant collector of mutations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D9FD8-C04B-4DE5-A4E8-73A64BA64F17}"/>
              </a:ext>
            </a:extLst>
          </p:cNvPr>
          <p:cNvSpPr txBox="1"/>
          <p:nvPr/>
        </p:nvSpPr>
        <p:spPr>
          <a:xfrm>
            <a:off x="355204" y="1385765"/>
            <a:ext cx="104651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Century Gothic" panose="020B0502020202020204" pitchFamily="34" charset="0"/>
              </a:rPr>
              <a:t>Only mutations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Century Gothic" panose="020B0502020202020204" pitchFamily="34" charset="0"/>
              </a:rPr>
              <a:t>Huge catalogue, vaster than </a:t>
            </a:r>
            <a:r>
              <a:rPr lang="en-US" sz="3600" dirty="0" err="1">
                <a:latin typeface="Century Gothic" panose="020B0502020202020204" pitchFamily="34" charset="0"/>
              </a:rPr>
              <a:t>CBio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Century Gothic" panose="020B0502020202020204" pitchFamily="34" charset="0"/>
              </a:rPr>
              <a:t>No gene expression or other info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Century Gothic" panose="020B0502020202020204" pitchFamily="34" charset="0"/>
              </a:rPr>
              <a:t>Effect of mutations in the context of 3D structures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Century Gothic" panose="020B0502020202020204" pitchFamily="34" charset="0"/>
              </a:rPr>
              <a:t>Cancer Gene and Cancer Mutation Census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1578F-F0CB-474C-80B8-371D79F9125D}"/>
              </a:ext>
            </a:extLst>
          </p:cNvPr>
          <p:cNvSpPr txBox="1"/>
          <p:nvPr/>
        </p:nvSpPr>
        <p:spPr>
          <a:xfrm>
            <a:off x="2057400" y="5715000"/>
            <a:ext cx="7592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hlinkClick r:id="rId2"/>
              </a:rPr>
              <a:t>https://cancer.sanger.ac.uk/cosmic</a:t>
            </a:r>
            <a:endParaRPr lang="en-US" sz="3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92C04-B63E-410B-95FE-71CE4D97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3852"/>
            <a:ext cx="2524125" cy="53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91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827138-2465-4BDB-948C-AE8539725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976838"/>
          </a:xfrm>
        </p:spPr>
        <p:txBody>
          <a:bodyPr/>
          <a:lstStyle/>
          <a:p>
            <a:r>
              <a:rPr lang="en-US" dirty="0"/>
              <a:t>For PTEN, Check the number of tested samples, simple mutations and fusions</a:t>
            </a:r>
          </a:p>
          <a:p>
            <a:r>
              <a:rPr lang="en-US" dirty="0"/>
              <a:t>Are mutations on PTEN evenly distributed over the gene length?</a:t>
            </a:r>
          </a:p>
          <a:p>
            <a:r>
              <a:rPr lang="en-US" dirty="0"/>
              <a:t>What about the other tumor suppressor gene, TP53?</a:t>
            </a:r>
          </a:p>
          <a:p>
            <a:r>
              <a:rPr lang="en-US" dirty="0"/>
              <a:t>What about SLC25A12?</a:t>
            </a:r>
          </a:p>
          <a:p>
            <a:r>
              <a:rPr lang="en-US" dirty="0"/>
              <a:t>What about KRAS?</a:t>
            </a:r>
          </a:p>
          <a:p>
            <a:r>
              <a:rPr lang="en-US" dirty="0"/>
              <a:t>Search KRAS on COSMIC-3D. Visualize the position of the most common mutation</a:t>
            </a:r>
          </a:p>
          <a:p>
            <a:endParaRPr lang="en-US" dirty="0"/>
          </a:p>
          <a:p>
            <a:r>
              <a:rPr lang="en-US" dirty="0"/>
              <a:t>How many genes have been experimentally proven to be directly causing cancer? Use the Cancer Genome Census and explore the info</a:t>
            </a:r>
          </a:p>
          <a:p>
            <a:endParaRPr lang="en-US" dirty="0"/>
          </a:p>
          <a:p>
            <a:r>
              <a:rPr lang="en-US" dirty="0"/>
              <a:t>Find a way to explore mutations catalogued for all cell lines. Is TP53 mutated in </a:t>
            </a:r>
            <a:r>
              <a:rPr lang="en-US" b="1" dirty="0"/>
              <a:t>KELLY</a:t>
            </a:r>
            <a:r>
              <a:rPr lang="en-US" dirty="0"/>
              <a:t> neuroblastoma cells? An PTEN? ALK? SLC25A12?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614B06-9A9C-4321-BE8D-A5011E0AA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with COSMIC</a:t>
            </a:r>
          </a:p>
        </p:txBody>
      </p:sp>
    </p:spTree>
    <p:extLst>
      <p:ext uri="{BB962C8B-B14F-4D97-AF65-F5344CB8AC3E}">
        <p14:creationId xmlns:p14="http://schemas.microsoft.com/office/powerpoint/2010/main" val="15896281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44917-C843-4AE9-A59E-650BB0ADC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4" y="44450"/>
            <a:ext cx="7254082" cy="576238"/>
          </a:xfrm>
        </p:spPr>
        <p:txBody>
          <a:bodyPr/>
          <a:lstStyle/>
          <a:p>
            <a:r>
              <a:rPr lang="en-US"/>
              <a:t>CCLE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09BC0-202D-40A0-A755-81650FD57FEC}"/>
              </a:ext>
            </a:extLst>
          </p:cNvPr>
          <p:cNvSpPr txBox="1"/>
          <p:nvPr/>
        </p:nvSpPr>
        <p:spPr>
          <a:xfrm>
            <a:off x="123957" y="667334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entury Gothic" panose="020B0502020202020204" pitchFamily="34" charset="0"/>
              </a:rPr>
              <a:t>The Cancer Cell Line Encyclopedia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D9FD8-C04B-4DE5-A4E8-73A64BA64F17}"/>
              </a:ext>
            </a:extLst>
          </p:cNvPr>
          <p:cNvSpPr txBox="1"/>
          <p:nvPr/>
        </p:nvSpPr>
        <p:spPr>
          <a:xfrm>
            <a:off x="228600" y="1200763"/>
            <a:ext cx="75927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The TCGA for cancer cells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Thousands of cell lines were measured -</a:t>
            </a:r>
            <a:r>
              <a:rPr lang="en-US" sz="3200" dirty="0" err="1">
                <a:latin typeface="Century Gothic" panose="020B0502020202020204" pitchFamily="34" charset="0"/>
              </a:rPr>
              <a:t>omically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Contains RNA-Seq, DNA-Seq, Proteomics, various </a:t>
            </a:r>
            <a:r>
              <a:rPr lang="en-US" sz="3200" dirty="0" err="1">
                <a:latin typeface="Century Gothic" panose="020B0502020202020204" pitchFamily="34" charset="0"/>
              </a:rPr>
              <a:t>infos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...and now also Metabolomics!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1578F-F0CB-474C-80B8-371D79F9125D}"/>
              </a:ext>
            </a:extLst>
          </p:cNvPr>
          <p:cNvSpPr txBox="1"/>
          <p:nvPr/>
        </p:nvSpPr>
        <p:spPr>
          <a:xfrm>
            <a:off x="1752600" y="6132563"/>
            <a:ext cx="7592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hlinkClick r:id="rId2"/>
              </a:rPr>
              <a:t>https://portals.broadinstitute.org/ccle</a:t>
            </a:r>
            <a:endParaRPr lang="en-US" sz="3200"/>
          </a:p>
        </p:txBody>
      </p:sp>
      <p:pic>
        <p:nvPicPr>
          <p:cNvPr id="7" name="Picture 4" descr="Ccle logo">
            <a:extLst>
              <a:ext uri="{FF2B5EF4-FFF2-40B4-BE49-F238E27FC236}">
                <a16:creationId xmlns:a16="http://schemas.microsoft.com/office/drawing/2014/main" id="{8BFEA6A8-CB5B-48F7-84F2-7F380499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2562"/>
            <a:ext cx="2524126" cy="4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D6488-3932-4C63-B411-083ECA8D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446" y="1600200"/>
            <a:ext cx="441260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273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827138-2465-4BDB-948C-AE8539725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9768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For some CCLE functionalities, you should register with the website (it's free)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Pick the best cell line where to study SLC25A12</a:t>
            </a:r>
          </a:p>
          <a:p>
            <a:r>
              <a:rPr lang="en-US"/>
              <a:t>It should express it</a:t>
            </a:r>
          </a:p>
          <a:p>
            <a:r>
              <a:rPr lang="en-US"/>
              <a:t>Can  you modulate its protein abundance by knocking down its mRNA?</a:t>
            </a:r>
          </a:p>
          <a:p>
            <a:r>
              <a:rPr lang="en-US"/>
              <a:t>It should show one mutation (so you can study it)</a:t>
            </a:r>
          </a:p>
          <a:p>
            <a:endParaRPr lang="en-US"/>
          </a:p>
          <a:p>
            <a:r>
              <a:rPr lang="en-US"/>
              <a:t>Repeat the same for ACE2 (a good cell line to study SARS-CoV-2)</a:t>
            </a:r>
          </a:p>
          <a:p>
            <a:r>
              <a:rPr lang="en-US"/>
              <a:t>Find a cell line that carries the most frequent KRAS mutation in cancer (use one of the previous tools to find out which one it is)</a:t>
            </a:r>
          </a:p>
          <a:p>
            <a:r>
              <a:rPr lang="en-US"/>
              <a:t>How many mutations does the SHSY5Y cell line has? And KELLY? Both are used as models of Neuroblastoma (a childhood cancer)</a:t>
            </a:r>
          </a:p>
          <a:p>
            <a:endParaRPr lang="en-US"/>
          </a:p>
          <a:p>
            <a:r>
              <a:rPr lang="en-US"/>
              <a:t>Download the CCLE metabolomics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614B06-9A9C-4321-BE8D-A5011E0AA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with CCLE</a:t>
            </a:r>
          </a:p>
        </p:txBody>
      </p:sp>
    </p:spTree>
    <p:extLst>
      <p:ext uri="{BB962C8B-B14F-4D97-AF65-F5344CB8AC3E}">
        <p14:creationId xmlns:p14="http://schemas.microsoft.com/office/powerpoint/2010/main" val="4917487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44917-C843-4AE9-A59E-650BB0ADC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4" y="44450"/>
            <a:ext cx="7254082" cy="576238"/>
          </a:xfrm>
        </p:spPr>
        <p:txBody>
          <a:bodyPr/>
          <a:lstStyle/>
          <a:p>
            <a:r>
              <a:rPr lang="en-US"/>
              <a:t>DepMap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09BC0-202D-40A0-A755-81650FD57FEC}"/>
              </a:ext>
            </a:extLst>
          </p:cNvPr>
          <p:cNvSpPr txBox="1"/>
          <p:nvPr/>
        </p:nvSpPr>
        <p:spPr>
          <a:xfrm>
            <a:off x="123956" y="667334"/>
            <a:ext cx="11839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Catalogue of Cancer Dependency data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D9FD8-C04B-4DE5-A4E8-73A64BA64F17}"/>
              </a:ext>
            </a:extLst>
          </p:cNvPr>
          <p:cNvSpPr txBox="1"/>
          <p:nvPr/>
        </p:nvSpPr>
        <p:spPr>
          <a:xfrm>
            <a:off x="228599" y="1200763"/>
            <a:ext cx="117347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latin typeface="Century Gothic" panose="020B0502020202020204" pitchFamily="34" charset="0"/>
              </a:rPr>
              <a:t>Each Cancer </a:t>
            </a:r>
            <a:r>
              <a:rPr lang="en-US" sz="2800" i="1">
                <a:latin typeface="Century Gothic" panose="020B0502020202020204" pitchFamily="34" charset="0"/>
              </a:rPr>
              <a:t>depends</a:t>
            </a:r>
            <a:r>
              <a:rPr lang="en-US" sz="2800">
                <a:latin typeface="Century Gothic" panose="020B0502020202020204" pitchFamily="34" charset="0"/>
              </a:rPr>
              <a:t> on specific genes for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Century Gothic" panose="020B0502020202020204" pitchFamily="34" charset="0"/>
              </a:rPr>
              <a:t>Tumor Initiation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Century Gothic" panose="020B0502020202020204" pitchFamily="34" charset="0"/>
              </a:rPr>
              <a:t>Tumor Progression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Century Gothic" panose="020B0502020202020204" pitchFamily="34" charset="0"/>
              </a:rPr>
              <a:t>Tumor Maintenance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latin typeface="Century Gothic" panose="020B0502020202020204" pitchFamily="34" charset="0"/>
              </a:rPr>
              <a:t>CERES: method to estimate cancer vulnerabilities as gene-dependency levels from CRISPR-Cas9 essentiality screens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latin typeface="Century Gothic" panose="020B0502020202020204" pitchFamily="34" charset="0"/>
              </a:rPr>
              <a:t>Useful to define future targets for therapies in specific patients. Patient--&gt;Mutations--&gt;CCLE--&gt;DepMap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1578F-F0CB-474C-80B8-371D79F9125D}"/>
              </a:ext>
            </a:extLst>
          </p:cNvPr>
          <p:cNvSpPr txBox="1"/>
          <p:nvPr/>
        </p:nvSpPr>
        <p:spPr>
          <a:xfrm>
            <a:off x="1752600" y="6132563"/>
            <a:ext cx="7592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hlinkClick r:id="rId2"/>
              </a:rPr>
              <a:t>https://portals.broadinstitute.org/ccle</a:t>
            </a:r>
            <a:endParaRPr lang="en-US" sz="3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35881-CD38-41CC-98AB-90200CDF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076" y="157627"/>
            <a:ext cx="2734057" cy="4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24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827138-2465-4BDB-948C-AE8539725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335488"/>
          </a:xfrm>
        </p:spPr>
        <p:txBody>
          <a:bodyPr/>
          <a:lstStyle/>
          <a:p>
            <a:r>
              <a:rPr lang="en-US"/>
              <a:t>Imagine you have a Neuroblastoma patient that is recapitulated by KELLY cells. Find what are the 10 genes on which KELLY cells depend the most</a:t>
            </a:r>
          </a:p>
          <a:p>
            <a:endParaRPr lang="en-US"/>
          </a:p>
          <a:p>
            <a:r>
              <a:rPr lang="en-US"/>
              <a:t>Using a previously analyzed online database, look for drugs acting on such genes (it is hard to silence with CRISPR-Cas9 or RNAi in patients, easier with drugs or nutraceuticals)</a:t>
            </a:r>
          </a:p>
          <a:p>
            <a:endParaRPr lang="en-US"/>
          </a:p>
          <a:p>
            <a:r>
              <a:rPr lang="en-US"/>
              <a:t>Find which genes are silenced by a drug, e.g. by Tamoxifen</a:t>
            </a:r>
          </a:p>
          <a:p>
            <a:endParaRPr lang="en-US"/>
          </a:p>
          <a:p>
            <a:r>
              <a:rPr lang="en-US"/>
              <a:t>Which tumor types significantly depend on the MYCN gene? And MYC?</a:t>
            </a:r>
          </a:p>
          <a:p>
            <a:pPr lvl="1"/>
            <a:r>
              <a:rPr lang="en-US"/>
              <a:t>Why is that? E.g. you can check physiological MYCN and MYC expression on one of the tools we analyzed previously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614B06-9A9C-4321-BE8D-A5011E0AA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with DepMap</a:t>
            </a:r>
          </a:p>
        </p:txBody>
      </p:sp>
    </p:spTree>
    <p:extLst>
      <p:ext uri="{BB962C8B-B14F-4D97-AF65-F5344CB8AC3E}">
        <p14:creationId xmlns:p14="http://schemas.microsoft.com/office/powerpoint/2010/main" val="3721181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44917-C843-4AE9-A59E-650BB0ADC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064" y="44450"/>
            <a:ext cx="7254082" cy="576238"/>
          </a:xfrm>
        </p:spPr>
        <p:txBody>
          <a:bodyPr/>
          <a:lstStyle/>
          <a:p>
            <a:r>
              <a:rPr lang="en-US"/>
              <a:t>R2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09BC0-202D-40A0-A755-81650FD57FEC}"/>
              </a:ext>
            </a:extLst>
          </p:cNvPr>
          <p:cNvSpPr txBox="1"/>
          <p:nvPr/>
        </p:nvSpPr>
        <p:spPr>
          <a:xfrm>
            <a:off x="123956" y="667334"/>
            <a:ext cx="11839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latin typeface="Century Gothic" panose="020B0502020202020204" pitchFamily="34" charset="0"/>
              </a:rPr>
              <a:t>Custom aggregator of tools and datasets for Bioinformatics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D9FD8-C04B-4DE5-A4E8-73A64BA64F17}"/>
              </a:ext>
            </a:extLst>
          </p:cNvPr>
          <p:cNvSpPr txBox="1"/>
          <p:nvPr/>
        </p:nvSpPr>
        <p:spPr>
          <a:xfrm>
            <a:off x="228599" y="1200763"/>
            <a:ext cx="1173479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The least famous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Bad Graphics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Great Functionality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Generate Kaplan Meier Curves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Analyze coexpression between genes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Many custom datasets, manually curated by Jan </a:t>
            </a:r>
            <a:r>
              <a:rPr lang="en-US" sz="2400" dirty="0" err="1">
                <a:latin typeface="Century Gothic" panose="020B0502020202020204" pitchFamily="34" charset="0"/>
              </a:rPr>
              <a:t>Koster</a:t>
            </a:r>
            <a:r>
              <a:rPr lang="en-US" sz="2400" dirty="0">
                <a:latin typeface="Century Gothic" panose="020B0502020202020204" pitchFamily="34" charset="0"/>
              </a:rPr>
              <a:t> (the author)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1578F-F0CB-474C-80B8-371D79F9125D}"/>
              </a:ext>
            </a:extLst>
          </p:cNvPr>
          <p:cNvSpPr txBox="1"/>
          <p:nvPr/>
        </p:nvSpPr>
        <p:spPr>
          <a:xfrm>
            <a:off x="1752600" y="6132563"/>
            <a:ext cx="7592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https://r2.amc.nl/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99B4C-714C-462B-B443-BD4A846D0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04800"/>
            <a:ext cx="2907034" cy="24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524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827138-2465-4BDB-948C-AE8539725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436349" cy="5976838"/>
          </a:xfrm>
        </p:spPr>
        <p:txBody>
          <a:bodyPr/>
          <a:lstStyle/>
          <a:p>
            <a:r>
              <a:rPr lang="en-US" dirty="0"/>
              <a:t>Is Neuroblastoma more lethal in males vs. females? Using the </a:t>
            </a:r>
            <a:r>
              <a:rPr lang="en-US" dirty="0" err="1"/>
              <a:t>Kocak</a:t>
            </a:r>
            <a:r>
              <a:rPr lang="en-US" dirty="0"/>
              <a:t> Neuroblastoma dataset, show the Kaplan-Meier curve by track (category)</a:t>
            </a:r>
          </a:p>
          <a:p>
            <a:r>
              <a:rPr lang="en-US" dirty="0"/>
              <a:t>Is the MYCN amplification associated to Neuroblastoma survival? How many Neuroblastomas are MYCN-amplified?</a:t>
            </a:r>
          </a:p>
          <a:p>
            <a:r>
              <a:rPr lang="en-US" dirty="0"/>
              <a:t>What about the stage of the tumor?</a:t>
            </a:r>
          </a:p>
          <a:p>
            <a:r>
              <a:rPr lang="en-US" dirty="0"/>
              <a:t>Repeat your observations on a different Neuroblastoma dataset (e.g. Versteeg or TARGET)</a:t>
            </a:r>
          </a:p>
          <a:p>
            <a:endParaRPr lang="en-US" dirty="0"/>
          </a:p>
          <a:p>
            <a:r>
              <a:rPr lang="en-US" dirty="0"/>
              <a:t>Do the genes NPAT and ATM co-express/correlate the TCGA breast cancer dataset? Use an XY-plot to visualize it. Can you imagine why? (Hint: check their location on the human genome)</a:t>
            </a:r>
          </a:p>
          <a:p>
            <a:endParaRPr lang="en-US" dirty="0"/>
          </a:p>
          <a:p>
            <a:r>
              <a:rPr lang="en-US" dirty="0"/>
              <a:t>Find the gene correlators of MYCN in the... Giorgi dataset Kelly cells!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614B06-9A9C-4321-BE8D-A5011E0AA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Exercises with R2</a:t>
            </a:r>
          </a:p>
        </p:txBody>
      </p:sp>
    </p:spTree>
    <p:extLst>
      <p:ext uri="{BB962C8B-B14F-4D97-AF65-F5344CB8AC3E}">
        <p14:creationId xmlns:p14="http://schemas.microsoft.com/office/powerpoint/2010/main" val="2819665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4FD2-C8A9-41B1-827D-D05577DD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31" y="2810817"/>
            <a:ext cx="11641137" cy="576238"/>
          </a:xfrm>
        </p:spPr>
        <p:txBody>
          <a:bodyPr/>
          <a:lstStyle/>
          <a:p>
            <a:pPr algn="ctr"/>
            <a:r>
              <a:rPr lang="en-US"/>
              <a:t>6. </a:t>
            </a:r>
            <a:r>
              <a:rPr lang="en-US" dirty="0"/>
              <a:t>Tools for Germline Genomics</a:t>
            </a:r>
          </a:p>
        </p:txBody>
      </p:sp>
    </p:spTree>
    <p:extLst>
      <p:ext uri="{BB962C8B-B14F-4D97-AF65-F5344CB8AC3E}">
        <p14:creationId xmlns:p14="http://schemas.microsoft.com/office/powerpoint/2010/main" val="3006792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6B34A-3E40-4402-B15D-C18E5340F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836712"/>
            <a:ext cx="11233149" cy="5868887"/>
          </a:xfrm>
        </p:spPr>
        <p:txBody>
          <a:bodyPr/>
          <a:lstStyle/>
          <a:p>
            <a:r>
              <a:rPr lang="en-US" sz="2200" dirty="0"/>
              <a:t>So far, we have investigated Cancer Genomics for somatic events</a:t>
            </a:r>
          </a:p>
          <a:p>
            <a:r>
              <a:rPr lang="en-US" sz="2200" b="1" dirty="0"/>
              <a:t>Somatic</a:t>
            </a:r>
            <a:r>
              <a:rPr lang="en-US" sz="2200" dirty="0"/>
              <a:t> mutations happen after the zygote was conceived, often in adult cells</a:t>
            </a:r>
          </a:p>
          <a:p>
            <a:r>
              <a:rPr lang="en-US" sz="2200" dirty="0"/>
              <a:t>We will now investigate </a:t>
            </a:r>
            <a:r>
              <a:rPr lang="en-US" sz="2200" b="1" dirty="0"/>
              <a:t>Germline</a:t>
            </a:r>
            <a:r>
              <a:rPr lang="en-US" sz="2200" dirty="0"/>
              <a:t> variants, which are defined as those an individual is born with</a:t>
            </a:r>
          </a:p>
          <a:p>
            <a:r>
              <a:rPr lang="en-US" sz="2200" dirty="0"/>
              <a:t>Germline variants are the genetic basis of the diversity between individuals</a:t>
            </a:r>
          </a:p>
          <a:p>
            <a:r>
              <a:rPr lang="en-US" sz="2200" dirty="0"/>
              <a:t>Mostly silent, but sometimes directly associated with a phenotype (e.g. eye color). In many cases, a feature is polygenic (i.e. determined by multiple genes)</a:t>
            </a:r>
          </a:p>
          <a:p>
            <a:r>
              <a:rPr lang="en-US" sz="2200" dirty="0"/>
              <a:t>Rarely, germline variants predispose, by themselves or in combination, to disease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Tools useful for Germline Genomics:</a:t>
            </a:r>
          </a:p>
          <a:p>
            <a:r>
              <a:rPr lang="en-US" sz="2200" dirty="0"/>
              <a:t>GNOMAD</a:t>
            </a:r>
          </a:p>
          <a:p>
            <a:r>
              <a:rPr lang="en-US" sz="2200" dirty="0"/>
              <a:t>OMIM</a:t>
            </a:r>
          </a:p>
          <a:p>
            <a:r>
              <a:rPr lang="en-US" sz="2200" dirty="0"/>
              <a:t>GWAS catalogue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72F4D-B17B-40AF-8ACB-38DE01157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Germline Genomics</a:t>
            </a:r>
            <a:endParaRPr lang="en-US" dirty="0"/>
          </a:p>
        </p:txBody>
      </p:sp>
      <p:pic>
        <p:nvPicPr>
          <p:cNvPr id="4098" name="Picture 2" descr="50 Years of OMIM - Human Genetics Knowledge for the World">
            <a:extLst>
              <a:ext uri="{FF2B5EF4-FFF2-40B4-BE49-F238E27FC236}">
                <a16:creationId xmlns:a16="http://schemas.microsoft.com/office/drawing/2014/main" id="{68AE6370-0B17-4789-861E-3EB14BC7D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5368825"/>
            <a:ext cx="20574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7B2AB-A8AB-4A7E-AD4E-DD9634EB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76" y="5368825"/>
            <a:ext cx="2438400" cy="906128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6F32EA-64C0-4E39-9586-E09FAF24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672039"/>
            <a:ext cx="1066799" cy="10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270058"/>
      </p:ext>
    </p:extLst>
  </p:cSld>
  <p:clrMapOvr>
    <a:masterClrMapping/>
  </p:clrMapOvr>
</p:sld>
</file>

<file path=ppt/theme/theme1.xml><?xml version="1.0" encoding="utf-8"?>
<a:theme xmlns:a="http://schemas.openxmlformats.org/drawingml/2006/main" name="COPERTIN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s_05_R.pptx" id="{C61F9FF9-0C4D-4475-A204-AEDE013411F9}" vid="{FD9162EF-2F1D-4CF4-BCAE-CC26798CFEAB}"/>
    </a:ext>
  </a:extLst>
</a:theme>
</file>

<file path=ppt/theme/theme2.xml><?xml version="1.0" encoding="utf-8"?>
<a:theme xmlns:a="http://schemas.openxmlformats.org/drawingml/2006/main" name="DIAPOSITIV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s_05_R.pptx" id="{C61F9FF9-0C4D-4475-A204-AEDE013411F9}" vid="{2BF2E866-D010-43A0-AC42-BF67F15E9D11}"/>
    </a:ext>
  </a:extLst>
</a:theme>
</file>

<file path=ppt/theme/theme3.xml><?xml version="1.0" encoding="utf-8"?>
<a:theme xmlns:a="http://schemas.openxmlformats.org/drawingml/2006/main" name="CHIUSUR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ssons_05_R.pptx" id="{C61F9FF9-0C4D-4475-A204-AEDE013411F9}" vid="{65299F16-E204-4891-8417-0C14141D28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lessons</Template>
  <TotalTime>9</TotalTime>
  <Words>7313</Words>
  <Application>Microsoft Office PowerPoint</Application>
  <PresentationFormat>Widescreen</PresentationFormat>
  <Paragraphs>1016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136</vt:i4>
      </vt:variant>
    </vt:vector>
  </HeadingPairs>
  <TitlesOfParts>
    <vt:vector size="144" baseType="lpstr">
      <vt:lpstr>Arial</vt:lpstr>
      <vt:lpstr>Calibri</vt:lpstr>
      <vt:lpstr>Century Gothic</vt:lpstr>
      <vt:lpstr>Courier New</vt:lpstr>
      <vt:lpstr>Wingdings</vt:lpstr>
      <vt:lpstr>COPERTINA</vt:lpstr>
      <vt:lpstr>DIAPOSITIVE</vt:lpstr>
      <vt:lpstr>CHIUSURA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di Bologna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Federico Manuel Giorgi</dc:creator>
  <cp:lastModifiedBy>Federico Manuel Giorgi</cp:lastModifiedBy>
  <cp:revision>531</cp:revision>
  <dcterms:created xsi:type="dcterms:W3CDTF">2021-02-10T21:50:53Z</dcterms:created>
  <dcterms:modified xsi:type="dcterms:W3CDTF">2023-05-11T10:54:59Z</dcterms:modified>
</cp:coreProperties>
</file>